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9" r:id="rId1"/>
  </p:sldMasterIdLst>
  <p:sldIdLst>
    <p:sldId id="256" r:id="rId2"/>
    <p:sldId id="257" r:id="rId3"/>
    <p:sldId id="258" r:id="rId4"/>
    <p:sldId id="259" r:id="rId5"/>
    <p:sldId id="265" r:id="rId6"/>
    <p:sldId id="266" r:id="rId7"/>
    <p:sldId id="260" r:id="rId8"/>
    <p:sldId id="263" r:id="rId9"/>
    <p:sldId id="261" r:id="rId10"/>
    <p:sldId id="264" r:id="rId11"/>
    <p:sldId id="267" r:id="rId12"/>
    <p:sldId id="280" r:id="rId13"/>
    <p:sldId id="273" r:id="rId14"/>
    <p:sldId id="274" r:id="rId15"/>
    <p:sldId id="275" r:id="rId16"/>
    <p:sldId id="276" r:id="rId17"/>
    <p:sldId id="277" r:id="rId18"/>
    <p:sldId id="289" r:id="rId19"/>
    <p:sldId id="290" r:id="rId20"/>
    <p:sldId id="291" r:id="rId21"/>
    <p:sldId id="271" r:id="rId22"/>
    <p:sldId id="278" r:id="rId23"/>
    <p:sldId id="279" r:id="rId24"/>
    <p:sldId id="281" r:id="rId25"/>
    <p:sldId id="285" r:id="rId26"/>
    <p:sldId id="286" r:id="rId27"/>
    <p:sldId id="293" r:id="rId28"/>
    <p:sldId id="294" r:id="rId29"/>
    <p:sldId id="295" r:id="rId30"/>
    <p:sldId id="288" r:id="rId31"/>
    <p:sldId id="298" r:id="rId32"/>
    <p:sldId id="299" r:id="rId33"/>
    <p:sldId id="300" r:id="rId34"/>
    <p:sldId id="301" r:id="rId35"/>
    <p:sldId id="303" r:id="rId36"/>
    <p:sldId id="304" r:id="rId37"/>
    <p:sldId id="305" r:id="rId38"/>
    <p:sldId id="306" r:id="rId39"/>
    <p:sldId id="309" r:id="rId40"/>
    <p:sldId id="308" r:id="rId41"/>
    <p:sldId id="310" r:id="rId42"/>
    <p:sldId id="307" r:id="rId43"/>
    <p:sldId id="311" r:id="rId44"/>
    <p:sldId id="312" r:id="rId45"/>
    <p:sldId id="314" r:id="rId46"/>
    <p:sldId id="313" r:id="rId47"/>
    <p:sldId id="315" r:id="rId48"/>
    <p:sldId id="316" r:id="rId49"/>
    <p:sldId id="319" r:id="rId50"/>
    <p:sldId id="318" r:id="rId51"/>
    <p:sldId id="320" r:id="rId52"/>
    <p:sldId id="321" r:id="rId5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C3CD3-52EB-4792-A9D9-987CD03511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2913" y="441324"/>
            <a:ext cx="11306175" cy="2485349"/>
          </a:xfrm>
        </p:spPr>
        <p:txBody>
          <a:bodyPr wrap="square" lIns="0" tIns="0" rIns="0" bIns="0" anchor="b" anchorCtr="0">
            <a:normAutofit/>
          </a:bodyPr>
          <a:lstStyle>
            <a:lvl1pPr algn="l">
              <a:lnSpc>
                <a:spcPct val="100000"/>
              </a:lnSpc>
              <a:defRPr sz="4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737AA7E-2193-4D1B-A896-BA7E306494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2913" y="3070799"/>
            <a:ext cx="11306175" cy="2445758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ct val="104000"/>
              </a:lnSpc>
              <a:buNone/>
              <a:defRPr sz="4600">
                <a:solidFill>
                  <a:schemeClr val="tx2">
                    <a:alpha val="56000"/>
                  </a:schemeClr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4A14B1-115B-40A3-9D71-3DE33E9DCE4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42914" y="5957999"/>
            <a:ext cx="3457574" cy="90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  <a:latin typeface="+mn-lt"/>
              </a:defRPr>
            </a:lvl1pPr>
          </a:lstStyle>
          <a:p>
            <a:fld id="{8994394A-E95D-49DE-8614-F37E1FCF0AC3}" type="datetime2">
              <a:rPr lang="en-US" smtClean="0"/>
              <a:pPr/>
              <a:t>Monday, July 19, 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BC9B78-0E13-48BD-A3A2-B7E3C6090B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67213" y="5957999"/>
            <a:ext cx="5400675" cy="90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4484B9-0F7E-4817-BA9A-C43684759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36200" y="5957999"/>
            <a:ext cx="1476375" cy="900000"/>
          </a:xfrm>
          <a:prstGeom prst="rect">
            <a:avLst/>
          </a:prstGeom>
        </p:spPr>
        <p:txBody>
          <a:bodyPr tIns="72000" bIns="72000"/>
          <a:lstStyle>
            <a:lvl1pPr algn="r">
              <a:defRPr sz="3600" b="0">
                <a:ln w="6350">
                  <a:solidFill>
                    <a:schemeClr val="tx2">
                      <a:alpha val="80000"/>
                    </a:schemeClr>
                  </a:solidFill>
                </a:ln>
                <a:noFill/>
                <a:latin typeface="+mn-lt"/>
              </a:defRPr>
            </a:lvl1pPr>
          </a:lstStyle>
          <a:p>
            <a:fld id="{63F9D384-533B-4C4E-B660-F861AA07D173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506D940-CD1A-46A6-8495-AD6F6CF8B13C}"/>
              </a:ext>
            </a:extLst>
          </p:cNvPr>
          <p:cNvCxnSpPr>
            <a:cxnSpLocks/>
          </p:cNvCxnSpPr>
          <p:nvPr/>
        </p:nvCxnSpPr>
        <p:spPr>
          <a:xfrm>
            <a:off x="0" y="5958000"/>
            <a:ext cx="12193200" cy="0"/>
          </a:xfrm>
          <a:prstGeom prst="line">
            <a:avLst/>
          </a:prstGeom>
          <a:ln w="95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52271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78E95E-B3FC-4D66-AAC3-CE9FD633E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4D0FFAF-EB02-4979-83B6-66AD148451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0AB40A8D-7F5B-455D-B9AC-EAFE05F87B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-936000" y="1378800"/>
            <a:ext cx="2772000" cy="900000"/>
          </a:xfrm>
          <a:prstGeom prst="rect">
            <a:avLst/>
          </a:prstGeom>
        </p:spPr>
        <p:txBody>
          <a:bodyPr lIns="0" tIns="72000" rIns="0" bIns="72000" anchor="ctr" anchorCtr="0"/>
          <a:lstStyle>
            <a:lvl1pPr algn="l">
              <a:defRPr sz="1000" cap="all" spc="200" baseline="0">
                <a:solidFill>
                  <a:schemeClr val="tx2"/>
                </a:solidFill>
                <a:latin typeface="+mn-lt"/>
                <a:ea typeface="Microsoft Sans Serif" panose="020B0604020202020204" pitchFamily="34" charset="0"/>
                <a:cs typeface="Microsoft Sans Serif" panose="020B0604020202020204" pitchFamily="34" charset="0"/>
              </a:defRPr>
            </a:lvl1pPr>
          </a:lstStyle>
          <a:p>
            <a:fld id="{6D51179E-60E8-4F2A-A3F9-6F3CE2ABCAF9}" type="datetime2">
              <a:rPr lang="en-US" smtClean="0"/>
              <a:pPr/>
              <a:t>Monday, July 19, 2021</a:t>
            </a:fld>
            <a:endParaRPr lang="en-US" dirty="0">
              <a:latin typeface="+mn-lt"/>
            </a:endParaRP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45360FA1-A0D1-4CA7-BAC8-9C20FBB59E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810000" y="4240800"/>
            <a:ext cx="2520000" cy="900000"/>
          </a:xfrm>
          <a:prstGeom prst="rect">
            <a:avLst/>
          </a:prstGeom>
        </p:spPr>
        <p:txBody>
          <a:bodyPr lIns="0" tIns="72000" rIns="0" bIns="72000" anchor="ctr" anchorCtr="0"/>
          <a:lstStyle>
            <a:lvl1pPr algn="l">
              <a:defRPr sz="1000" cap="all" spc="200" baseline="0">
                <a:solidFill>
                  <a:schemeClr val="tx2"/>
                </a:solidFill>
                <a:latin typeface="+mn-lt"/>
                <a:ea typeface="Microsoft Sans Serif" panose="020B0604020202020204" pitchFamily="34" charset="0"/>
                <a:cs typeface="Microsoft Sans Serif" panose="020B0604020202020204" pitchFamily="34" charset="0"/>
              </a:defRPr>
            </a:lvl1pPr>
          </a:lstStyle>
          <a:p>
            <a:r>
              <a:rPr lang="en-US"/>
              <a:t>Sample Footer Text</a:t>
            </a:r>
            <a:endParaRPr lang="en-US" dirty="0">
              <a:latin typeface="+mn-lt"/>
            </a:endParaRP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D2494D40-34C6-48DD-A14E-8065BE4F34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5958000"/>
            <a:ext cx="900000" cy="900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3600" b="0">
                <a:ln w="6350">
                  <a:solidFill>
                    <a:schemeClr val="tx2">
                      <a:alpha val="80000"/>
                    </a:schemeClr>
                  </a:solidFill>
                </a:ln>
                <a:noFill/>
                <a:latin typeface="+mn-lt"/>
                <a:ea typeface="Microsoft Sans Serif" panose="020B0604020202020204" pitchFamily="34" charset="0"/>
                <a:cs typeface="Microsoft Sans Serif" panose="020B0604020202020204" pitchFamily="34" charset="0"/>
              </a:defRPr>
            </a:lvl1pPr>
          </a:lstStyle>
          <a:p>
            <a:fld id="{63F9D384-533B-4C4E-B660-F861AA07D173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C9D7C2D-6B7C-4FBF-9665-A9282DF48F83}"/>
              </a:ext>
            </a:extLst>
          </p:cNvPr>
          <p:cNvCxnSpPr>
            <a:cxnSpLocks/>
          </p:cNvCxnSpPr>
          <p:nvPr/>
        </p:nvCxnSpPr>
        <p:spPr>
          <a:xfrm>
            <a:off x="900000" y="0"/>
            <a:ext cx="0" cy="6858000"/>
          </a:xfrm>
          <a:prstGeom prst="line">
            <a:avLst/>
          </a:prstGeom>
          <a:ln w="95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00055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D1495EC-612C-4307-A7A6-017829B8C83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12127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FE33132-1A8F-43A9-9321-6FCF01B0F3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121270"/>
          </a:xfrm>
        </p:spPr>
        <p:txBody>
          <a:bodyPr vert="eaVert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FBF2CA1B-9192-487B-96D3-6D389608F1A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42914" y="5957999"/>
            <a:ext cx="3457574" cy="90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C32B061-4DDF-403A-A7DB-3B6FD0BE9165}" type="datetime2">
              <a:rPr lang="en-US" smtClean="0"/>
              <a:t>Monday, July 19, 2021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8B1C9EA4-CA0A-4396-B4AF-4523CD1B24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67213" y="5957999"/>
            <a:ext cx="5400675" cy="90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CDDF132-C1DB-4EE0-85DA-1FFAC2835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36200" y="5957999"/>
            <a:ext cx="1476375" cy="900000"/>
          </a:xfrm>
          <a:prstGeom prst="rect">
            <a:avLst/>
          </a:prstGeom>
        </p:spPr>
        <p:txBody>
          <a:bodyPr tIns="72000" bIns="72000"/>
          <a:lstStyle>
            <a:lvl1pPr algn="r">
              <a:defRPr sz="3600" b="0">
                <a:ln w="6350">
                  <a:solidFill>
                    <a:schemeClr val="tx2">
                      <a:alpha val="80000"/>
                    </a:schemeClr>
                  </a:solidFill>
                </a:ln>
                <a:noFill/>
              </a:defRPr>
            </a:lvl1pPr>
          </a:lstStyle>
          <a:p>
            <a:fld id="{63F9D384-533B-4C4E-B660-F861AA07D173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8ECED4D-938A-4085-B475-DD4ED90A181B}"/>
              </a:ext>
            </a:extLst>
          </p:cNvPr>
          <p:cNvCxnSpPr>
            <a:cxnSpLocks/>
          </p:cNvCxnSpPr>
          <p:nvPr/>
        </p:nvCxnSpPr>
        <p:spPr>
          <a:xfrm>
            <a:off x="0" y="5958000"/>
            <a:ext cx="12193200" cy="0"/>
          </a:xfrm>
          <a:prstGeom prst="line">
            <a:avLst/>
          </a:prstGeom>
          <a:ln w="95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80549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2696C-4B86-4CA0-A733-55338D7B1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3025" y="328839"/>
            <a:ext cx="10406063" cy="1263423"/>
          </a:xfrm>
        </p:spPr>
        <p:txBody>
          <a:bodyPr wrap="square">
            <a:normAutofit/>
          </a:bodyPr>
          <a:lstStyle>
            <a:lvl1pPr>
              <a:lnSpc>
                <a:spcPct val="100000"/>
              </a:lnSpc>
              <a:defRPr sz="4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DB26C1-D742-4B12-B5E3-153A24D0AA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3025" y="2060575"/>
            <a:ext cx="10406063" cy="4356100"/>
          </a:xfrm>
        </p:spPr>
        <p:txBody>
          <a:bodyPr lIns="0" tIns="0" rIns="0" bIns="0">
            <a:noAutofit/>
          </a:bodyPr>
          <a:lstStyle>
            <a:lvl1pPr marL="360000" indent="-360000">
              <a:lnSpc>
                <a:spcPct val="120000"/>
              </a:lnSpc>
              <a:buSzPct val="70000"/>
              <a:buFont typeface="Wingdings 2" panose="05020102010507070707" pitchFamily="18" charset="2"/>
              <a:buChar char="à"/>
              <a:defRPr sz="2000">
                <a:solidFill>
                  <a:schemeClr val="tx2">
                    <a:alpha val="77000"/>
                  </a:schemeClr>
                </a:solidFill>
              </a:defRPr>
            </a:lvl1pPr>
            <a:lvl2pPr marL="720000" indent="-360000">
              <a:lnSpc>
                <a:spcPct val="120000"/>
              </a:lnSpc>
              <a:buSzPct val="70000"/>
              <a:buFont typeface="Wingdings 2" panose="05020102010507070707" pitchFamily="18" charset="2"/>
              <a:buChar char="à"/>
              <a:defRPr sz="2000">
                <a:solidFill>
                  <a:schemeClr val="tx2">
                    <a:alpha val="77000"/>
                  </a:schemeClr>
                </a:solidFill>
              </a:defRPr>
            </a:lvl2pPr>
            <a:lvl3pPr marL="1080000" indent="-288000">
              <a:lnSpc>
                <a:spcPct val="120000"/>
              </a:lnSpc>
              <a:buSzPct val="70000"/>
              <a:buFont typeface="Wingdings 2" panose="05020102010507070707" pitchFamily="18" charset="2"/>
              <a:buChar char="à"/>
              <a:defRPr sz="1600">
                <a:solidFill>
                  <a:schemeClr val="tx2">
                    <a:alpha val="77000"/>
                  </a:schemeClr>
                </a:solidFill>
              </a:defRPr>
            </a:lvl3pPr>
            <a:lvl4pPr marL="1440000" indent="-288000">
              <a:lnSpc>
                <a:spcPct val="120000"/>
              </a:lnSpc>
              <a:buSzPct val="70000"/>
              <a:buFont typeface="Wingdings 2" panose="05020102010507070707" pitchFamily="18" charset="2"/>
              <a:buChar char="à"/>
              <a:defRPr sz="1600">
                <a:solidFill>
                  <a:schemeClr val="tx2">
                    <a:alpha val="77000"/>
                  </a:schemeClr>
                </a:solidFill>
              </a:defRPr>
            </a:lvl4pPr>
            <a:lvl5pPr marL="1800000" indent="-288000">
              <a:lnSpc>
                <a:spcPct val="120000"/>
              </a:lnSpc>
              <a:buSzPct val="70000"/>
              <a:buFont typeface="Wingdings 2" panose="05020102010507070707" pitchFamily="18" charset="2"/>
              <a:buChar char="à"/>
              <a:defRPr sz="1600">
                <a:solidFill>
                  <a:schemeClr val="tx2">
                    <a:alpha val="77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06243987-D9E3-40C9-94D4-B3CCFE71A4E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-936000" y="1378800"/>
            <a:ext cx="2772000" cy="900000"/>
          </a:xfrm>
          <a:prstGeom prst="rect">
            <a:avLst/>
          </a:prstGeom>
        </p:spPr>
        <p:txBody>
          <a:bodyPr lIns="0" tIns="72000" rIns="0" bIns="72000" anchor="ctr" anchorCtr="0"/>
          <a:lstStyle>
            <a:lvl1pPr algn="l">
              <a:defRPr sz="1000" cap="all" spc="200" baseline="0">
                <a:solidFill>
                  <a:schemeClr val="tx2"/>
                </a:solidFill>
                <a:latin typeface="+mn-lt"/>
                <a:ea typeface="Microsoft Sans Serif" panose="020B0604020202020204" pitchFamily="34" charset="0"/>
                <a:cs typeface="Microsoft Sans Serif" panose="020B0604020202020204" pitchFamily="34" charset="0"/>
              </a:defRPr>
            </a:lvl1pPr>
          </a:lstStyle>
          <a:p>
            <a:fld id="{58D82CC3-100B-41FC-9DB0-99A6D4849F72}" type="datetime2">
              <a:rPr lang="en-US" smtClean="0"/>
              <a:pPr/>
              <a:t>Monday, July 19, 2021</a:t>
            </a:fld>
            <a:endParaRPr lang="en-US" dirty="0">
              <a:latin typeface="+mn-lt"/>
            </a:endParaRP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2BF37532-63DB-40A9-90C9-9B3BB694D8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810000" y="4240800"/>
            <a:ext cx="2520000" cy="900000"/>
          </a:xfrm>
          <a:prstGeom prst="rect">
            <a:avLst/>
          </a:prstGeom>
        </p:spPr>
        <p:txBody>
          <a:bodyPr lIns="0" tIns="72000" rIns="0" bIns="72000" anchor="ctr" anchorCtr="0"/>
          <a:lstStyle>
            <a:lvl1pPr algn="l">
              <a:defRPr sz="1000" cap="all" spc="200" baseline="0">
                <a:solidFill>
                  <a:schemeClr val="tx2"/>
                </a:solidFill>
                <a:latin typeface="+mn-lt"/>
                <a:ea typeface="Microsoft Sans Serif" panose="020B0604020202020204" pitchFamily="34" charset="0"/>
                <a:cs typeface="Microsoft Sans Serif" panose="020B0604020202020204" pitchFamily="34" charset="0"/>
              </a:defRPr>
            </a:lvl1pPr>
          </a:lstStyle>
          <a:p>
            <a:r>
              <a:rPr lang="en-US"/>
              <a:t>Sample Footer Text</a:t>
            </a:r>
            <a:endParaRPr lang="en-US" dirty="0">
              <a:latin typeface="+mn-lt"/>
            </a:endParaRP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1007CCEE-A736-4DEE-982A-45CDF794F3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5958000"/>
            <a:ext cx="900000" cy="900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3600" b="0">
                <a:ln w="6350">
                  <a:solidFill>
                    <a:schemeClr val="tx2">
                      <a:alpha val="80000"/>
                    </a:schemeClr>
                  </a:solidFill>
                </a:ln>
                <a:noFill/>
                <a:latin typeface="+mn-lt"/>
                <a:ea typeface="Microsoft Sans Serif" panose="020B0604020202020204" pitchFamily="34" charset="0"/>
                <a:cs typeface="Microsoft Sans Serif" panose="020B0604020202020204" pitchFamily="34" charset="0"/>
              </a:defRPr>
            </a:lvl1pPr>
          </a:lstStyle>
          <a:p>
            <a:fld id="{63F9D384-533B-4C4E-B660-F861AA07D173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6386491-6F13-4235-A32F-9F6D67F13D05}"/>
              </a:ext>
            </a:extLst>
          </p:cNvPr>
          <p:cNvCxnSpPr>
            <a:cxnSpLocks/>
          </p:cNvCxnSpPr>
          <p:nvPr/>
        </p:nvCxnSpPr>
        <p:spPr>
          <a:xfrm>
            <a:off x="900000" y="0"/>
            <a:ext cx="0" cy="6858000"/>
          </a:xfrm>
          <a:prstGeom prst="line">
            <a:avLst/>
          </a:prstGeom>
          <a:ln w="95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33182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054A12-D27E-4943-9C01-3BAB8E6F3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3" y="435429"/>
            <a:ext cx="11269661" cy="3317307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4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7C9FB4-A15D-4A4C-9518-2A54AAF12E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2913" y="3832563"/>
            <a:ext cx="11269661" cy="1527175"/>
          </a:xfrm>
        </p:spPr>
        <p:txBody>
          <a:bodyPr lIns="0" tIns="0" rIns="0" bIns="0"/>
          <a:lstStyle>
            <a:lvl1pPr marL="0" indent="0">
              <a:buNone/>
              <a:defRPr sz="2400">
                <a:solidFill>
                  <a:schemeClr val="tx2">
                    <a:alpha val="56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8F31430D-78C1-413D-9D0E-779491324EB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42914" y="5957999"/>
            <a:ext cx="3457574" cy="90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E58FDCC-AC46-4D9F-98DC-C163BFA43704}" type="datetime2">
              <a:rPr lang="en-US" smtClean="0"/>
              <a:t>Monday, July 19, 2021</a:t>
            </a:fld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F437B06F-6E01-48C4-A79E-B8559775EE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67213" y="5957999"/>
            <a:ext cx="5400675" cy="90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73C4C198-D899-4BDA-877C-D8A3CAD32D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36200" y="5957999"/>
            <a:ext cx="1476375" cy="900000"/>
          </a:xfrm>
          <a:prstGeom prst="rect">
            <a:avLst/>
          </a:prstGeom>
        </p:spPr>
        <p:txBody>
          <a:bodyPr tIns="72000" bIns="72000"/>
          <a:lstStyle>
            <a:lvl1pPr algn="r">
              <a:defRPr sz="3600" b="0">
                <a:ln w="6350">
                  <a:solidFill>
                    <a:schemeClr val="tx2">
                      <a:alpha val="80000"/>
                    </a:schemeClr>
                  </a:solidFill>
                </a:ln>
                <a:noFill/>
              </a:defRPr>
            </a:lvl1pPr>
          </a:lstStyle>
          <a:p>
            <a:fld id="{63F9D384-533B-4C4E-B660-F861AA07D173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7955689-FF51-4F45-9ABB-35CEF1E96A0C}"/>
              </a:ext>
            </a:extLst>
          </p:cNvPr>
          <p:cNvCxnSpPr>
            <a:cxnSpLocks/>
          </p:cNvCxnSpPr>
          <p:nvPr/>
        </p:nvCxnSpPr>
        <p:spPr>
          <a:xfrm>
            <a:off x="0" y="5958000"/>
            <a:ext cx="12193200" cy="0"/>
          </a:xfrm>
          <a:prstGeom prst="line">
            <a:avLst/>
          </a:prstGeom>
          <a:ln w="95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61749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76EFA-DCD1-439C-848B-9465217A68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800" y="327600"/>
            <a:ext cx="11269660" cy="11412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FE0590-915B-4BD8-8660-C5BE9D1756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2914" y="1825625"/>
            <a:ext cx="5400675" cy="36988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1B82F1-F0AC-48D5-9F1C-5141E4C177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11899" y="1825625"/>
            <a:ext cx="5400675" cy="36988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51D4ED8D-AAB0-42B0-91B5-93260AC18FC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42914" y="5957999"/>
            <a:ext cx="3457574" cy="90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5832F11-C374-493A-BB7E-11B09A67FAD0}" type="datetime2">
              <a:rPr lang="en-US" smtClean="0"/>
              <a:t>Monday, July 19, 2021</a:t>
            </a:fld>
            <a:endParaRPr lang="en-US" dirty="0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6C7CAD99-5F8F-43D0-83F2-E1F53021D3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67213" y="5957999"/>
            <a:ext cx="5400675" cy="90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5A52DE47-9FB8-4EF9-B8CE-3689126009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36200" y="5957999"/>
            <a:ext cx="1476375" cy="900000"/>
          </a:xfrm>
          <a:prstGeom prst="rect">
            <a:avLst/>
          </a:prstGeom>
        </p:spPr>
        <p:txBody>
          <a:bodyPr tIns="72000" bIns="72000"/>
          <a:lstStyle>
            <a:lvl1pPr algn="r">
              <a:defRPr sz="3600" b="0">
                <a:ln w="6350">
                  <a:solidFill>
                    <a:schemeClr val="tx2">
                      <a:alpha val="80000"/>
                    </a:schemeClr>
                  </a:solidFill>
                </a:ln>
                <a:noFill/>
              </a:defRPr>
            </a:lvl1pPr>
          </a:lstStyle>
          <a:p>
            <a:fld id="{63F9D384-533B-4C4E-B660-F861AA07D173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BC5E49A-E440-42D6-8B0F-D4B5BAD8CAB8}"/>
              </a:ext>
            </a:extLst>
          </p:cNvPr>
          <p:cNvCxnSpPr>
            <a:cxnSpLocks/>
          </p:cNvCxnSpPr>
          <p:nvPr/>
        </p:nvCxnSpPr>
        <p:spPr>
          <a:xfrm>
            <a:off x="0" y="5958000"/>
            <a:ext cx="12193200" cy="0"/>
          </a:xfrm>
          <a:prstGeom prst="line">
            <a:avLst/>
          </a:prstGeom>
          <a:ln w="95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939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782FF-2A32-49DE-8CD8-110B865651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799" y="327598"/>
            <a:ext cx="11269775" cy="1363091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B8169D-3731-4C94-88AE-B0A6F9E0B5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2797" y="1790700"/>
            <a:ext cx="5437187" cy="615950"/>
          </a:xfrm>
        </p:spPr>
        <p:txBody>
          <a:bodyPr anchor="b">
            <a:normAutofit/>
          </a:bodyPr>
          <a:lstStyle>
            <a:lvl1pPr marL="0" indent="0">
              <a:buNone/>
              <a:defRPr sz="1200" b="1" cap="all" spc="2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0F9D0F-6C05-441B-9D94-466C79598B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42797" y="2505075"/>
            <a:ext cx="5437187" cy="30114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CF90129-65EC-4BFC-B51F-3F21746443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11786" y="1790700"/>
            <a:ext cx="5437187" cy="615950"/>
          </a:xfrm>
        </p:spPr>
        <p:txBody>
          <a:bodyPr anchor="b">
            <a:normAutofit/>
          </a:bodyPr>
          <a:lstStyle>
            <a:lvl1pPr marL="0" indent="0">
              <a:buNone/>
              <a:defRPr sz="1200" b="1" cap="all" spc="2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E1AAB39-390C-4C6E-90BC-E2A2548658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11786" y="2505075"/>
            <a:ext cx="5437187" cy="30114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13E94383-11E6-486C-8325-BE8B447AA74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42914" y="5957999"/>
            <a:ext cx="3457574" cy="90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136546C-EE55-422E-9D57-50E6C4234F80}" type="datetime2">
              <a:rPr lang="en-US" smtClean="0"/>
              <a:t>Monday, July 19, 2021</a:t>
            </a:fld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6F62069A-7C14-42BA-A1F2-AE00A6BCD0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67213" y="5957999"/>
            <a:ext cx="5400675" cy="90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792246C7-481F-434A-A687-C6734C2FA1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36200" y="5957999"/>
            <a:ext cx="1476375" cy="900000"/>
          </a:xfrm>
          <a:prstGeom prst="rect">
            <a:avLst/>
          </a:prstGeom>
        </p:spPr>
        <p:txBody>
          <a:bodyPr tIns="72000" bIns="72000"/>
          <a:lstStyle>
            <a:lvl1pPr algn="r">
              <a:defRPr sz="3600" b="0">
                <a:ln w="6350">
                  <a:solidFill>
                    <a:schemeClr val="tx2">
                      <a:alpha val="80000"/>
                    </a:schemeClr>
                  </a:solidFill>
                </a:ln>
                <a:noFill/>
              </a:defRPr>
            </a:lvl1pPr>
          </a:lstStyle>
          <a:p>
            <a:fld id="{63F9D384-533B-4C4E-B660-F861AA07D173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30E56EE-505D-4420-971C-982EA4EF0564}"/>
              </a:ext>
            </a:extLst>
          </p:cNvPr>
          <p:cNvCxnSpPr>
            <a:cxnSpLocks/>
          </p:cNvCxnSpPr>
          <p:nvPr/>
        </p:nvCxnSpPr>
        <p:spPr>
          <a:xfrm>
            <a:off x="0" y="5958000"/>
            <a:ext cx="12193200" cy="0"/>
          </a:xfrm>
          <a:prstGeom prst="line">
            <a:avLst/>
          </a:prstGeom>
          <a:ln w="95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00106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82FFBA-B7FA-43C2-A543-187E29A622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EB4886C6-7F2A-4A13-85F1-EFDA370C5B8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-936000" y="1378800"/>
            <a:ext cx="2772000" cy="900000"/>
          </a:xfrm>
          <a:prstGeom prst="rect">
            <a:avLst/>
          </a:prstGeom>
        </p:spPr>
        <p:txBody>
          <a:bodyPr lIns="0" tIns="72000" rIns="0" bIns="72000" anchor="ctr" anchorCtr="0"/>
          <a:lstStyle>
            <a:lvl1pPr algn="l">
              <a:defRPr sz="1000" cap="all" spc="200" baseline="0">
                <a:solidFill>
                  <a:schemeClr val="tx2"/>
                </a:solidFill>
                <a:latin typeface="+mn-lt"/>
                <a:ea typeface="Microsoft Sans Serif" panose="020B0604020202020204" pitchFamily="34" charset="0"/>
                <a:cs typeface="Microsoft Sans Serif" panose="020B0604020202020204" pitchFamily="34" charset="0"/>
              </a:defRPr>
            </a:lvl1pPr>
          </a:lstStyle>
          <a:p>
            <a:fld id="{83685C8A-A1A1-423D-82D7-1ACC187CCA77}" type="datetime2">
              <a:rPr lang="en-US" smtClean="0"/>
              <a:pPr/>
              <a:t>Monday, July 19, 2021</a:t>
            </a:fld>
            <a:endParaRPr lang="en-US" dirty="0">
              <a:latin typeface="+mn-lt"/>
            </a:endParaRPr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69FAAFC2-F91B-4189-A9FA-0696BF84D6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810000" y="4240800"/>
            <a:ext cx="2520000" cy="900000"/>
          </a:xfrm>
          <a:prstGeom prst="rect">
            <a:avLst/>
          </a:prstGeom>
        </p:spPr>
        <p:txBody>
          <a:bodyPr lIns="0" tIns="72000" rIns="0" bIns="72000" anchor="ctr" anchorCtr="0"/>
          <a:lstStyle>
            <a:lvl1pPr algn="l">
              <a:defRPr sz="1000" cap="all" spc="200" baseline="0">
                <a:solidFill>
                  <a:schemeClr val="tx2"/>
                </a:solidFill>
                <a:latin typeface="+mn-lt"/>
                <a:ea typeface="Microsoft Sans Serif" panose="020B0604020202020204" pitchFamily="34" charset="0"/>
                <a:cs typeface="Microsoft Sans Serif" panose="020B0604020202020204" pitchFamily="34" charset="0"/>
              </a:defRPr>
            </a:lvl1pPr>
          </a:lstStyle>
          <a:p>
            <a:r>
              <a:rPr lang="en-US"/>
              <a:t>Sample Footer Text</a:t>
            </a:r>
            <a:endParaRPr lang="en-US" dirty="0">
              <a:latin typeface="+mn-lt"/>
            </a:endParaRP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05B673D0-3765-46AD-B094-DDF79E463D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5958000"/>
            <a:ext cx="900000" cy="900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3600" b="0">
                <a:ln w="6350">
                  <a:solidFill>
                    <a:schemeClr val="tx2">
                      <a:alpha val="80000"/>
                    </a:schemeClr>
                  </a:solidFill>
                </a:ln>
                <a:noFill/>
                <a:latin typeface="+mn-lt"/>
                <a:ea typeface="Microsoft Sans Serif" panose="020B0604020202020204" pitchFamily="34" charset="0"/>
                <a:cs typeface="Microsoft Sans Serif" panose="020B0604020202020204" pitchFamily="34" charset="0"/>
              </a:defRPr>
            </a:lvl1pPr>
          </a:lstStyle>
          <a:p>
            <a:fld id="{63F9D384-533B-4C4E-B660-F861AA07D173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EA31187-FB8B-4DDF-A5A9-69AB1359F0E9}"/>
              </a:ext>
            </a:extLst>
          </p:cNvPr>
          <p:cNvCxnSpPr>
            <a:cxnSpLocks/>
          </p:cNvCxnSpPr>
          <p:nvPr/>
        </p:nvCxnSpPr>
        <p:spPr>
          <a:xfrm>
            <a:off x="900000" y="0"/>
            <a:ext cx="0" cy="6858000"/>
          </a:xfrm>
          <a:prstGeom prst="line">
            <a:avLst/>
          </a:prstGeom>
          <a:ln w="95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1869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909A0147-2421-4881-958A-681569CD75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-936000" y="1378800"/>
            <a:ext cx="2772000" cy="900000"/>
          </a:xfrm>
          <a:prstGeom prst="rect">
            <a:avLst/>
          </a:prstGeom>
        </p:spPr>
        <p:txBody>
          <a:bodyPr lIns="0" tIns="72000" rIns="0" bIns="72000" anchor="ctr" anchorCtr="0"/>
          <a:lstStyle>
            <a:lvl1pPr algn="l">
              <a:defRPr sz="1000" cap="all" spc="200" baseline="0">
                <a:solidFill>
                  <a:schemeClr val="tx2"/>
                </a:solidFill>
                <a:latin typeface="+mn-lt"/>
                <a:ea typeface="Microsoft Sans Serif" panose="020B0604020202020204" pitchFamily="34" charset="0"/>
                <a:cs typeface="Microsoft Sans Serif" panose="020B0604020202020204" pitchFamily="34" charset="0"/>
              </a:defRPr>
            </a:lvl1pPr>
          </a:lstStyle>
          <a:p>
            <a:fld id="{325DF798-D264-4BC9-8824-70A25106E4C6}" type="datetime2">
              <a:rPr lang="en-US" smtClean="0"/>
              <a:pPr/>
              <a:t>Monday, July 19, 2021</a:t>
            </a:fld>
            <a:endParaRPr lang="en-US" dirty="0">
              <a:latin typeface="+mn-lt"/>
            </a:endParaRP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14BF4BE-E699-4D5B-AD90-3918DA32EE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810000" y="4240800"/>
            <a:ext cx="2520000" cy="900000"/>
          </a:xfrm>
          <a:prstGeom prst="rect">
            <a:avLst/>
          </a:prstGeom>
        </p:spPr>
        <p:txBody>
          <a:bodyPr lIns="0" tIns="72000" rIns="0" bIns="72000" anchor="ctr" anchorCtr="0"/>
          <a:lstStyle>
            <a:lvl1pPr algn="l">
              <a:defRPr sz="1000" cap="all" spc="200" baseline="0">
                <a:solidFill>
                  <a:schemeClr val="tx2"/>
                </a:solidFill>
                <a:latin typeface="+mn-lt"/>
                <a:ea typeface="Microsoft Sans Serif" panose="020B0604020202020204" pitchFamily="34" charset="0"/>
                <a:cs typeface="Microsoft Sans Serif" panose="020B0604020202020204" pitchFamily="34" charset="0"/>
              </a:defRPr>
            </a:lvl1pPr>
          </a:lstStyle>
          <a:p>
            <a:r>
              <a:rPr lang="en-US"/>
              <a:t>Sample Footer Text</a:t>
            </a:r>
            <a:endParaRPr lang="en-US" dirty="0">
              <a:latin typeface="+mn-lt"/>
            </a:endParaRP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2849F009-8335-40E3-B8F6-E0C944D9FD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5958000"/>
            <a:ext cx="900000" cy="900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3600" b="0">
                <a:ln w="6350">
                  <a:solidFill>
                    <a:schemeClr val="tx2">
                      <a:alpha val="80000"/>
                    </a:schemeClr>
                  </a:solidFill>
                </a:ln>
                <a:noFill/>
                <a:latin typeface="+mn-lt"/>
                <a:ea typeface="Microsoft Sans Serif" panose="020B0604020202020204" pitchFamily="34" charset="0"/>
                <a:cs typeface="Microsoft Sans Serif" panose="020B0604020202020204" pitchFamily="34" charset="0"/>
              </a:defRPr>
            </a:lvl1pPr>
          </a:lstStyle>
          <a:p>
            <a:fld id="{63F9D384-533B-4C4E-B660-F861AA07D173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1AA0935-460F-4638-9E37-D59F2DEC0AC4}"/>
              </a:ext>
            </a:extLst>
          </p:cNvPr>
          <p:cNvCxnSpPr>
            <a:cxnSpLocks/>
          </p:cNvCxnSpPr>
          <p:nvPr/>
        </p:nvCxnSpPr>
        <p:spPr>
          <a:xfrm>
            <a:off x="900000" y="0"/>
            <a:ext cx="0" cy="6858000"/>
          </a:xfrm>
          <a:prstGeom prst="line">
            <a:avLst/>
          </a:prstGeom>
          <a:ln w="95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50379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0A843-22A2-45CD-8189-8D0947C04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5" y="383270"/>
            <a:ext cx="3457573" cy="1373076"/>
          </a:xfrm>
        </p:spPr>
        <p:txBody>
          <a:bodyPr anchor="t" anchorCtr="0">
            <a:normAutofit/>
          </a:bodyPr>
          <a:lstStyle>
            <a:lvl1pPr>
              <a:lnSpc>
                <a:spcPct val="100000"/>
              </a:lnSpc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AAAB4C-B3C9-4E63-8A1B-082C0F4921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67213" y="349369"/>
            <a:ext cx="7345362" cy="5167187"/>
          </a:xfrm>
        </p:spPr>
        <p:txBody>
          <a:bodyPr/>
          <a:lstStyle>
            <a:lvl1pPr>
              <a:lnSpc>
                <a:spcPct val="112000"/>
              </a:lnSpc>
              <a:defRPr sz="3200">
                <a:solidFill>
                  <a:schemeClr val="tx2">
                    <a:alpha val="77000"/>
                  </a:schemeClr>
                </a:solidFill>
              </a:defRPr>
            </a:lvl1pPr>
            <a:lvl2pPr>
              <a:lnSpc>
                <a:spcPct val="112000"/>
              </a:lnSpc>
              <a:defRPr sz="3200">
                <a:solidFill>
                  <a:schemeClr val="tx2">
                    <a:alpha val="77000"/>
                  </a:schemeClr>
                </a:solidFill>
              </a:defRPr>
            </a:lvl2pPr>
            <a:lvl3pPr>
              <a:lnSpc>
                <a:spcPct val="120000"/>
              </a:lnSpc>
              <a:defRPr sz="2000">
                <a:solidFill>
                  <a:schemeClr val="tx2">
                    <a:alpha val="77000"/>
                  </a:schemeClr>
                </a:solidFill>
              </a:defRPr>
            </a:lvl3pPr>
            <a:lvl4pPr>
              <a:lnSpc>
                <a:spcPct val="120000"/>
              </a:lnSpc>
              <a:defRPr sz="2000">
                <a:solidFill>
                  <a:schemeClr val="tx2">
                    <a:alpha val="77000"/>
                  </a:schemeClr>
                </a:solidFill>
              </a:defRPr>
            </a:lvl4pPr>
            <a:lvl5pPr>
              <a:lnSpc>
                <a:spcPct val="120000"/>
              </a:lnSpc>
              <a:defRPr sz="1600">
                <a:solidFill>
                  <a:schemeClr val="tx2">
                    <a:alpha val="77000"/>
                  </a:schemeClr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EDF08E-8814-4AB5-9EEC-0052256A70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2915" y="2264229"/>
            <a:ext cx="3457573" cy="3171372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tx2">
                    <a:alpha val="77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Date Placeholder 3">
            <a:extLst>
              <a:ext uri="{FF2B5EF4-FFF2-40B4-BE49-F238E27FC236}">
                <a16:creationId xmlns:a16="http://schemas.microsoft.com/office/drawing/2014/main" id="{65940B35-2B52-4835-9F7F-6AB86A1212B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42914" y="5957999"/>
            <a:ext cx="3457574" cy="90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9ACAD25-C1CF-4F11-8692-066E6505443C}" type="datetime2">
              <a:rPr lang="en-US" smtClean="0"/>
              <a:t>Monday, July 19, 2021</a:t>
            </a:fld>
            <a:endParaRPr lang="en-US" dirty="0"/>
          </a:p>
        </p:txBody>
      </p:sp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0BAE5D7E-7CFE-48B9-836B-640E4E881C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67213" y="5957999"/>
            <a:ext cx="5400675" cy="90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507FA91D-E0EF-4D4B-9E56-5E0033042E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36200" y="5957999"/>
            <a:ext cx="1476375" cy="900000"/>
          </a:xfrm>
          <a:prstGeom prst="rect">
            <a:avLst/>
          </a:prstGeom>
        </p:spPr>
        <p:txBody>
          <a:bodyPr tIns="72000" bIns="72000"/>
          <a:lstStyle>
            <a:lvl1pPr algn="r">
              <a:defRPr sz="3600" b="0">
                <a:ln w="6350">
                  <a:solidFill>
                    <a:schemeClr val="tx2">
                      <a:alpha val="80000"/>
                    </a:schemeClr>
                  </a:solidFill>
                </a:ln>
                <a:noFill/>
              </a:defRPr>
            </a:lvl1pPr>
          </a:lstStyle>
          <a:p>
            <a:fld id="{63F9D384-533B-4C4E-B660-F861AA07D173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703507D-4779-4D32-85CB-0A8040B6E552}"/>
              </a:ext>
            </a:extLst>
          </p:cNvPr>
          <p:cNvCxnSpPr>
            <a:cxnSpLocks/>
          </p:cNvCxnSpPr>
          <p:nvPr/>
        </p:nvCxnSpPr>
        <p:spPr>
          <a:xfrm>
            <a:off x="0" y="5958000"/>
            <a:ext cx="12193200" cy="0"/>
          </a:xfrm>
          <a:prstGeom prst="line">
            <a:avLst/>
          </a:prstGeom>
          <a:ln w="95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25951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869B5-6EAD-4108-B9E2-9CABAB9DE8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5088" y="441324"/>
            <a:ext cx="3932237" cy="952047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275599E-B10D-4308-A5CB-CC7D487B495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678488" y="441324"/>
            <a:ext cx="6078083" cy="5508626"/>
          </a:xfrm>
        </p:spPr>
        <p:txBody>
          <a:bodyPr/>
          <a:lstStyle>
            <a:lvl1pPr marL="0" indent="0">
              <a:buNone/>
              <a:defRPr sz="3200">
                <a:solidFill>
                  <a:schemeClr val="tx2">
                    <a:alpha val="77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034C18-5042-469D-BCF7-26AD9FDCCC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35088" y="1778000"/>
            <a:ext cx="3932237" cy="4171950"/>
          </a:xfrm>
        </p:spPr>
        <p:txBody>
          <a:bodyPr/>
          <a:lstStyle>
            <a:lvl1pPr marL="0" indent="0">
              <a:buNone/>
              <a:defRPr sz="1600">
                <a:solidFill>
                  <a:schemeClr val="tx2">
                    <a:alpha val="77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9FB01925-1670-4C63-8B44-2B14B7BE9D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-935887" y="1377212"/>
            <a:ext cx="2771775" cy="90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1688A1C-01B8-42B6-BBF1-2BCF5E311248}" type="datetime2">
              <a:rPr lang="en-US" smtClean="0"/>
              <a:t>Monday, July 19, 2021</a:t>
            </a:fld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5CE1A673-960F-4A50-AE54-70AE0DA3B7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810475" y="4239475"/>
            <a:ext cx="2520950" cy="90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9DEF9E6C-740A-4B36-BA9F-32AF986EDA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5949950"/>
            <a:ext cx="900000" cy="900000"/>
          </a:xfrm>
          <a:prstGeom prst="rect">
            <a:avLst/>
          </a:prstGeom>
        </p:spPr>
        <p:txBody>
          <a:bodyPr lIns="72000" rIns="72000">
            <a:normAutofit/>
          </a:bodyPr>
          <a:lstStyle>
            <a:lvl1pPr algn="ctr">
              <a:defRPr sz="3600" b="0">
                <a:ln w="6350">
                  <a:solidFill>
                    <a:schemeClr val="tx2"/>
                  </a:solidFill>
                </a:ln>
                <a:noFill/>
              </a:defRPr>
            </a:lvl1pPr>
          </a:lstStyle>
          <a:p>
            <a:fld id="{63F9D384-533B-4C4E-B660-F861AA07D173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D31C920-29CA-4744-9814-A4FCF4554907}"/>
              </a:ext>
            </a:extLst>
          </p:cNvPr>
          <p:cNvCxnSpPr>
            <a:cxnSpLocks/>
          </p:cNvCxnSpPr>
          <p:nvPr/>
        </p:nvCxnSpPr>
        <p:spPr>
          <a:xfrm>
            <a:off x="900000" y="0"/>
            <a:ext cx="0" cy="6858000"/>
          </a:xfrm>
          <a:prstGeom prst="line">
            <a:avLst/>
          </a:prstGeom>
          <a:ln w="95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67818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F086052-6759-46BD-9531-D65FD95519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2800" y="327600"/>
            <a:ext cx="10407600" cy="114120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E3C3A5-7533-48B0-9C15-F01656766E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42800" y="2059199"/>
            <a:ext cx="10407600" cy="43560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7135256E-21FA-473A-8EAF-34CE9AD372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-936000" y="1378800"/>
            <a:ext cx="2772000" cy="900000"/>
          </a:xfrm>
          <a:prstGeom prst="rect">
            <a:avLst/>
          </a:prstGeom>
        </p:spPr>
        <p:txBody>
          <a:bodyPr lIns="0" tIns="72000" rIns="0" bIns="72000" anchor="ctr" anchorCtr="0"/>
          <a:lstStyle>
            <a:lvl1pPr algn="l">
              <a:defRPr sz="1000" cap="all" spc="200" baseline="0">
                <a:solidFill>
                  <a:schemeClr val="tx2"/>
                </a:solidFill>
                <a:latin typeface="+mn-lt"/>
                <a:ea typeface="Microsoft Sans Serif" panose="020B0604020202020204" pitchFamily="34" charset="0"/>
                <a:cs typeface="Microsoft Sans Serif" panose="020B0604020202020204" pitchFamily="34" charset="0"/>
              </a:defRPr>
            </a:lvl1pPr>
          </a:lstStyle>
          <a:p>
            <a:fld id="{6C03BBDD-218C-4B2A-98A0-F5F369754705}" type="datetime2">
              <a:rPr lang="en-US" smtClean="0"/>
              <a:pPr/>
              <a:t>Monday, July 19, 2021</a:t>
            </a:fld>
            <a:endParaRPr lang="en-US" dirty="0">
              <a:latin typeface="+mn-lt"/>
            </a:endParaRP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88A99857-D06D-4AFF-8777-07EF0A15F6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810000" y="4240800"/>
            <a:ext cx="2520000" cy="900000"/>
          </a:xfrm>
          <a:prstGeom prst="rect">
            <a:avLst/>
          </a:prstGeom>
        </p:spPr>
        <p:txBody>
          <a:bodyPr lIns="0" tIns="72000" rIns="0" bIns="72000" anchor="ctr" anchorCtr="0"/>
          <a:lstStyle>
            <a:lvl1pPr algn="l">
              <a:defRPr sz="1000" cap="all" spc="200" baseline="0">
                <a:solidFill>
                  <a:schemeClr val="tx2"/>
                </a:solidFill>
                <a:latin typeface="+mn-lt"/>
                <a:ea typeface="Microsoft Sans Serif" panose="020B0604020202020204" pitchFamily="34" charset="0"/>
                <a:cs typeface="Microsoft Sans Serif" panose="020B0604020202020204" pitchFamily="34" charset="0"/>
              </a:defRPr>
            </a:lvl1pPr>
          </a:lstStyle>
          <a:p>
            <a:r>
              <a:rPr lang="en-US"/>
              <a:t>Sample Footer Text</a:t>
            </a:r>
            <a:endParaRPr lang="en-US" dirty="0">
              <a:latin typeface="+mn-lt"/>
            </a:endParaRP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9172703B-0DDF-46CE-AC34-6233579943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5958000"/>
            <a:ext cx="900000" cy="900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3600" b="0">
                <a:ln w="6350">
                  <a:solidFill>
                    <a:schemeClr val="tx2">
                      <a:alpha val="80000"/>
                    </a:schemeClr>
                  </a:solidFill>
                </a:ln>
                <a:noFill/>
                <a:latin typeface="+mn-lt"/>
                <a:ea typeface="Microsoft Sans Serif" panose="020B0604020202020204" pitchFamily="34" charset="0"/>
                <a:cs typeface="Microsoft Sans Serif" panose="020B0604020202020204" pitchFamily="34" charset="0"/>
              </a:defRPr>
            </a:lvl1pPr>
          </a:lstStyle>
          <a:p>
            <a:fld id="{63F9D384-533B-4C4E-B660-F861AA07D173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857943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2" r:id="rId6"/>
    <p:sldLayoutId id="2147483688" r:id="rId7"/>
    <p:sldLayoutId id="2147483689" r:id="rId8"/>
    <p:sldLayoutId id="2147483690" r:id="rId9"/>
    <p:sldLayoutId id="2147483691" r:id="rId10"/>
    <p:sldLayoutId id="2147483693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800" kern="1200">
          <a:solidFill>
            <a:schemeClr val="tx2"/>
          </a:solidFill>
          <a:latin typeface="+mj-lt"/>
          <a:ea typeface="Microsoft Sans Serif" panose="020B0604020202020204" pitchFamily="34" charset="0"/>
          <a:cs typeface="Microsoft Sans Serif" panose="020B0604020202020204" pitchFamily="34" charset="0"/>
        </a:defRPr>
      </a:lvl1pPr>
    </p:titleStyle>
    <p:bodyStyle>
      <a:lvl1pPr marL="360000" indent="-360000" algn="l" defTabSz="914400" rtl="0" eaLnBrk="1" latinLnBrk="0" hangingPunct="1">
        <a:lnSpc>
          <a:spcPct val="120000"/>
        </a:lnSpc>
        <a:spcBef>
          <a:spcPts val="800"/>
        </a:spcBef>
        <a:buSzPct val="70000"/>
        <a:buFont typeface="Wingdings 2" panose="05020102010507070707" pitchFamily="18" charset="2"/>
        <a:buChar char="à"/>
        <a:defRPr sz="2000" kern="1200">
          <a:solidFill>
            <a:schemeClr val="tx2">
              <a:alpha val="77000"/>
            </a:schemeClr>
          </a:solidFill>
          <a:latin typeface="+mn-lt"/>
          <a:ea typeface="Microsoft Sans Serif" panose="020B0604020202020204" pitchFamily="34" charset="0"/>
          <a:cs typeface="Microsoft Sans Serif" panose="020B0604020202020204" pitchFamily="34" charset="0"/>
        </a:defRPr>
      </a:lvl1pPr>
      <a:lvl2pPr marL="720000" indent="-360000" algn="l" defTabSz="914400" rtl="0" eaLnBrk="1" latinLnBrk="0" hangingPunct="1">
        <a:lnSpc>
          <a:spcPct val="120000"/>
        </a:lnSpc>
        <a:spcBef>
          <a:spcPts val="800"/>
        </a:spcBef>
        <a:buSzPct val="70000"/>
        <a:buFont typeface="Wingdings 2" panose="05020102010507070707" pitchFamily="18" charset="2"/>
        <a:buChar char="à"/>
        <a:defRPr sz="2000" kern="1200">
          <a:solidFill>
            <a:schemeClr val="tx2">
              <a:alpha val="77000"/>
            </a:schemeClr>
          </a:solidFill>
          <a:latin typeface="+mn-lt"/>
          <a:ea typeface="Microsoft Sans Serif" panose="020B0604020202020204" pitchFamily="34" charset="0"/>
          <a:cs typeface="Microsoft Sans Serif" panose="020B0604020202020204" pitchFamily="34" charset="0"/>
        </a:defRPr>
      </a:lvl2pPr>
      <a:lvl3pPr marL="1143000" indent="-288000" algn="l" defTabSz="914400" rtl="0" eaLnBrk="1" latinLnBrk="0" hangingPunct="1">
        <a:lnSpc>
          <a:spcPct val="120000"/>
        </a:lnSpc>
        <a:spcBef>
          <a:spcPts val="800"/>
        </a:spcBef>
        <a:buSzPct val="70000"/>
        <a:buFont typeface="Wingdings 2" panose="05020102010507070707" pitchFamily="18" charset="2"/>
        <a:buChar char="à"/>
        <a:defRPr sz="1600" kern="1200">
          <a:solidFill>
            <a:schemeClr val="tx2">
              <a:alpha val="77000"/>
            </a:schemeClr>
          </a:solidFill>
          <a:latin typeface="+mn-lt"/>
          <a:ea typeface="Microsoft Sans Serif" panose="020B0604020202020204" pitchFamily="34" charset="0"/>
          <a:cs typeface="Microsoft Sans Serif" panose="020B0604020202020204" pitchFamily="34" charset="0"/>
        </a:defRPr>
      </a:lvl3pPr>
      <a:lvl4pPr marL="1600200" indent="-288000" algn="l" defTabSz="914400" rtl="0" eaLnBrk="1" latinLnBrk="0" hangingPunct="1">
        <a:lnSpc>
          <a:spcPct val="120000"/>
        </a:lnSpc>
        <a:spcBef>
          <a:spcPts val="800"/>
        </a:spcBef>
        <a:buSzPct val="70000"/>
        <a:buFont typeface="Wingdings 2" panose="05020102010507070707" pitchFamily="18" charset="2"/>
        <a:buChar char="à"/>
        <a:defRPr sz="1600" kern="1200">
          <a:solidFill>
            <a:schemeClr val="tx2">
              <a:alpha val="77000"/>
            </a:schemeClr>
          </a:solidFill>
          <a:latin typeface="+mn-lt"/>
          <a:ea typeface="Microsoft Sans Serif" panose="020B0604020202020204" pitchFamily="34" charset="0"/>
          <a:cs typeface="Microsoft Sans Serif" panose="020B0604020202020204" pitchFamily="34" charset="0"/>
        </a:defRPr>
      </a:lvl4pPr>
      <a:lvl5pPr marL="2057400" indent="-288000" algn="l" defTabSz="914400" rtl="0" eaLnBrk="1" latinLnBrk="0" hangingPunct="1">
        <a:lnSpc>
          <a:spcPct val="120000"/>
        </a:lnSpc>
        <a:spcBef>
          <a:spcPts val="800"/>
        </a:spcBef>
        <a:buSzPct val="70000"/>
        <a:buFont typeface="Wingdings 2" panose="05020102010507070707" pitchFamily="18" charset="2"/>
        <a:buChar char="à"/>
        <a:defRPr sz="1600" kern="1200">
          <a:solidFill>
            <a:schemeClr val="tx2">
              <a:alpha val="77000"/>
            </a:schemeClr>
          </a:solidFill>
          <a:latin typeface="+mn-lt"/>
          <a:ea typeface="Microsoft Sans Serif" panose="020B0604020202020204" pitchFamily="34" charset="0"/>
          <a:cs typeface="Microsoft Sans Serif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0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png"/><Relationship Id="rId5" Type="http://schemas.openxmlformats.org/officeDocument/2006/relationships/image" Target="../media/image76.png"/><Relationship Id="rId4" Type="http://schemas.openxmlformats.org/officeDocument/2006/relationships/image" Target="../media/image9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5" Type="http://schemas.openxmlformats.org/officeDocument/2006/relationships/image" Target="../media/image76.png"/><Relationship Id="rId4" Type="http://schemas.openxmlformats.org/officeDocument/2006/relationships/image" Target="../media/image9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png"/><Relationship Id="rId5" Type="http://schemas.openxmlformats.org/officeDocument/2006/relationships/image" Target="../media/image76.png"/><Relationship Id="rId4" Type="http://schemas.openxmlformats.org/officeDocument/2006/relationships/image" Target="../media/image101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7" Type="http://schemas.openxmlformats.org/officeDocument/2006/relationships/image" Target="../media/image110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7" Type="http://schemas.openxmlformats.org/officeDocument/2006/relationships/image" Target="../media/image110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png"/><Relationship Id="rId5" Type="http://schemas.openxmlformats.org/officeDocument/2006/relationships/image" Target="../media/image129.png"/><Relationship Id="rId4" Type="http://schemas.openxmlformats.org/officeDocument/2006/relationships/image" Target="../media/image128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384DFCF-812D-4D4D-AF17-87CF240955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B7497C9-43E6-4E9B-BE72-57BEC1EB36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12115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5FD977-D11E-4511-A7EF-405F98E49A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42800" y="324000"/>
            <a:ext cx="6327439" cy="2658894"/>
          </a:xfrm>
        </p:spPr>
        <p:txBody>
          <a:bodyPr anchor="t">
            <a:noAutofit/>
          </a:bodyPr>
          <a:lstStyle/>
          <a:p>
            <a:pPr algn="ctr"/>
            <a:r>
              <a:rPr lang="en-US" sz="3600" dirty="0">
                <a:solidFill>
                  <a:schemeClr val="bg2"/>
                </a:solidFill>
              </a:rPr>
              <a:t>Final Project </a:t>
            </a:r>
            <a:br>
              <a:rPr lang="en-US" sz="3600" dirty="0">
                <a:solidFill>
                  <a:schemeClr val="bg2"/>
                </a:solidFill>
              </a:rPr>
            </a:br>
            <a:r>
              <a:rPr lang="en-US" sz="3600" dirty="0">
                <a:solidFill>
                  <a:schemeClr val="bg2"/>
                </a:solidFill>
              </a:rPr>
              <a:t>Advanced SAS</a:t>
            </a:r>
            <a:br>
              <a:rPr lang="en-US" sz="3600" dirty="0">
                <a:solidFill>
                  <a:schemeClr val="bg2"/>
                </a:solidFill>
              </a:rPr>
            </a:br>
            <a:r>
              <a:rPr lang="en-US" sz="3600" dirty="0">
                <a:solidFill>
                  <a:schemeClr val="bg2"/>
                </a:solidFill>
              </a:rPr>
              <a:t>-</a:t>
            </a:r>
            <a:br>
              <a:rPr lang="en-US" sz="3600" dirty="0">
                <a:solidFill>
                  <a:schemeClr val="bg2"/>
                </a:solidFill>
              </a:rPr>
            </a:br>
            <a:r>
              <a:rPr lang="en-US" sz="3600" dirty="0">
                <a:solidFill>
                  <a:schemeClr val="bg2"/>
                </a:solidFill>
              </a:rPr>
              <a:t>Metro College of Technology</a:t>
            </a:r>
            <a:br>
              <a:rPr lang="en-US" sz="3600" dirty="0">
                <a:solidFill>
                  <a:schemeClr val="bg2"/>
                </a:solidFill>
              </a:rPr>
            </a:br>
            <a:r>
              <a:rPr lang="en-US" sz="3600" dirty="0">
                <a:solidFill>
                  <a:schemeClr val="bg2"/>
                </a:solidFill>
              </a:rPr>
              <a:t>July,2021</a:t>
            </a:r>
            <a:endParaRPr lang="en-CA" sz="3600" dirty="0">
              <a:solidFill>
                <a:schemeClr val="bg2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CA7EEC-2014-465B-8ACB-D78CA2E0DB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43026" y="3875108"/>
            <a:ext cx="6327195" cy="2541566"/>
          </a:xfrm>
        </p:spPr>
        <p:txBody>
          <a:bodyPr>
            <a:normAutofit fontScale="92500"/>
          </a:bodyPr>
          <a:lstStyle/>
          <a:p>
            <a:r>
              <a:rPr lang="en-US" dirty="0">
                <a:solidFill>
                  <a:schemeClr val="bg2">
                    <a:alpha val="56000"/>
                  </a:schemeClr>
                </a:solidFill>
              </a:rPr>
              <a:t>Ana Clara Tupinambá Freitas, guided by Professor Hamid </a:t>
            </a:r>
            <a:r>
              <a:rPr lang="en-US" dirty="0" err="1">
                <a:solidFill>
                  <a:schemeClr val="bg2">
                    <a:alpha val="56000"/>
                  </a:schemeClr>
                </a:solidFill>
              </a:rPr>
              <a:t>Rajaee</a:t>
            </a:r>
            <a:endParaRPr lang="en-CA" dirty="0">
              <a:solidFill>
                <a:schemeClr val="bg2">
                  <a:alpha val="56000"/>
                </a:schemeClr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0E17F91-3488-4CC0-9982-10628CE7C0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00000" y="0"/>
            <a:ext cx="0" cy="685800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n abstract blue neon light">
            <a:extLst>
              <a:ext uri="{FF2B5EF4-FFF2-40B4-BE49-F238E27FC236}">
                <a16:creationId xmlns:a16="http://schemas.microsoft.com/office/drawing/2014/main" id="{11F1A7F4-3E62-4506-9D3F-E2CE8B9013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595" r="11844"/>
          <a:stretch/>
        </p:blipFill>
        <p:spPr>
          <a:xfrm>
            <a:off x="8112126" y="1"/>
            <a:ext cx="4079875" cy="6857999"/>
          </a:xfrm>
          <a:custGeom>
            <a:avLst/>
            <a:gdLst/>
            <a:ahLst/>
            <a:cxnLst/>
            <a:rect l="l" t="t" r="r" b="b"/>
            <a:pathLst>
              <a:path w="4079875" h="6857999">
                <a:moveTo>
                  <a:pt x="0" y="0"/>
                </a:moveTo>
                <a:lnTo>
                  <a:pt x="4079875" y="0"/>
                </a:lnTo>
                <a:lnTo>
                  <a:pt x="4079875" y="6857999"/>
                </a:lnTo>
                <a:lnTo>
                  <a:pt x="0" y="6857999"/>
                </a:lnTo>
                <a:close/>
              </a:path>
            </a:pathLst>
          </a:cu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FB2F437-7F0A-4554-926F-1A12053373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12125" y="0"/>
            <a:ext cx="0" cy="685800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29AD04C-26DF-4BA8-82F3-52AA0C9617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99999" y="3429000"/>
            <a:ext cx="7212126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82399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FF384FA-A314-44A7-A8D0-A5B072C068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F207D4E-9AD2-486E-974F-2A1243D8B6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8112124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D39BCC-CCFC-47C8-877D-B75C69440E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3025" y="324001"/>
            <a:ext cx="6326185" cy="2889100"/>
          </a:xfrm>
        </p:spPr>
        <p:txBody>
          <a:bodyPr anchor="t">
            <a:normAutofit/>
          </a:bodyPr>
          <a:lstStyle/>
          <a:p>
            <a:r>
              <a:rPr lang="en-US" sz="7200">
                <a:solidFill>
                  <a:schemeClr val="bg2"/>
                </a:solidFill>
              </a:rPr>
              <a:t>ACT VS DEACT</a:t>
            </a:r>
            <a:endParaRPr lang="en-CA" sz="7200">
              <a:solidFill>
                <a:schemeClr val="bg2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9DB4D85-ED56-4A79-BE73-3434EE98B9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8619" y="2526465"/>
            <a:ext cx="5738022" cy="4246136"/>
          </a:xfrm>
          <a:custGeom>
            <a:avLst/>
            <a:gdLst/>
            <a:ahLst/>
            <a:cxnLst/>
            <a:rect l="l" t="t" r="r" b="b"/>
            <a:pathLst>
              <a:path w="3607200" h="3218400">
                <a:moveTo>
                  <a:pt x="0" y="0"/>
                </a:moveTo>
                <a:lnTo>
                  <a:pt x="3607200" y="0"/>
                </a:lnTo>
                <a:lnTo>
                  <a:pt x="3607200" y="3218400"/>
                </a:lnTo>
                <a:lnTo>
                  <a:pt x="0" y="3218400"/>
                </a:lnTo>
                <a:close/>
              </a:path>
            </a:pathLst>
          </a:cu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5F965CA-8D86-46FA-A16B-B8606F2667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505843" y="3639600"/>
            <a:ext cx="0" cy="321840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E16A0CF-5C45-4C67-B904-B8F4353D8C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98800" y="3639600"/>
            <a:ext cx="7213321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35B3ACC-99DF-4833-9C82-026118448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00000" y="0"/>
            <a:ext cx="0" cy="685800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5C24BEFF-7B95-4742-A7FA-C397488EBA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8855" y="135275"/>
            <a:ext cx="2208109" cy="2282284"/>
          </a:xfrm>
          <a:custGeom>
            <a:avLst/>
            <a:gdLst/>
            <a:ahLst/>
            <a:cxnLst/>
            <a:rect l="l" t="t" r="r" b="b"/>
            <a:pathLst>
              <a:path w="3607200" h="3218400">
                <a:moveTo>
                  <a:pt x="0" y="0"/>
                </a:moveTo>
                <a:lnTo>
                  <a:pt x="3607200" y="0"/>
                </a:lnTo>
                <a:lnTo>
                  <a:pt x="3607200" y="3218400"/>
                </a:lnTo>
                <a:lnTo>
                  <a:pt x="0" y="3218400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DBF59D-5653-4735-BF7E-3FDD28AACD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50898" y="378000"/>
            <a:ext cx="3574142" cy="6063875"/>
          </a:xfrm>
        </p:spPr>
        <p:txBody>
          <a:bodyPr>
            <a:normAutofit/>
          </a:bodyPr>
          <a:lstStyle/>
          <a:p>
            <a:pPr marL="0" indent="0">
              <a:lnSpc>
                <a:spcPct val="160000"/>
              </a:lnSpc>
              <a:spcBef>
                <a:spcPts val="0"/>
              </a:spcBef>
              <a:buNone/>
            </a:pPr>
            <a:r>
              <a:rPr lang="en-CA" sz="800" dirty="0">
                <a:solidFill>
                  <a:srgbClr val="008000"/>
                </a:solidFill>
                <a:latin typeface="Courier New" panose="02070309020205020404" pitchFamily="49" charset="0"/>
              </a:rPr>
              <a:t>/*ACT VS DEACT*/</a:t>
            </a:r>
            <a:endParaRPr lang="en-CA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lnSpc>
                <a:spcPct val="16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rgbClr val="0000FF"/>
                </a:solidFill>
                <a:latin typeface="Courier New" panose="02070309020205020404" pitchFamily="49" charset="0"/>
              </a:rPr>
              <a:t>TITLE1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"ACTIVE VS DEACTIVE # ACCOUNTS PER DATE"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endParaRPr lang="en-CA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lnSpc>
                <a:spcPct val="160000"/>
              </a:lnSpc>
              <a:spcBef>
                <a:spcPts val="0"/>
              </a:spcBef>
              <a:buNone/>
            </a:pPr>
            <a:r>
              <a:rPr lang="en-CA" sz="800" b="1" dirty="0">
                <a:solidFill>
                  <a:srgbClr val="000080"/>
                </a:solidFill>
                <a:latin typeface="Courier New" panose="02070309020205020404" pitchFamily="49" charset="0"/>
              </a:rPr>
              <a:t>DATA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FREQ_DATE;</a:t>
            </a:r>
          </a:p>
          <a:p>
            <a:pPr marL="0" indent="0">
              <a:lnSpc>
                <a:spcPct val="160000"/>
              </a:lnSpc>
              <a:spcBef>
                <a:spcPts val="0"/>
              </a:spcBef>
              <a:buNone/>
            </a:pPr>
            <a:r>
              <a:rPr lang="en-US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SET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FREQ_DATE_DEACTDT FREQ_DATE_ACTDT (</a:t>
            </a:r>
            <a:r>
              <a:rPr lang="en-US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KEEP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=ACTDT COUNT);</a:t>
            </a:r>
          </a:p>
          <a:p>
            <a:pPr marL="0" indent="0">
              <a:lnSpc>
                <a:spcPct val="160000"/>
              </a:lnSpc>
              <a:spcBef>
                <a:spcPts val="0"/>
              </a:spcBef>
              <a:buNone/>
            </a:pPr>
            <a:r>
              <a:rPr lang="en-CA" sz="800" b="1" dirty="0">
                <a:solidFill>
                  <a:srgbClr val="000080"/>
                </a:solidFill>
                <a:latin typeface="Courier New" panose="02070309020205020404" pitchFamily="49" charset="0"/>
              </a:rPr>
              <a:t>RUN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marL="0" indent="0">
              <a:lnSpc>
                <a:spcPct val="160000"/>
              </a:lnSpc>
              <a:spcBef>
                <a:spcPts val="0"/>
              </a:spcBef>
              <a:buNone/>
            </a:pPr>
            <a:r>
              <a:rPr lang="en-CA" sz="800" b="1" dirty="0">
                <a:solidFill>
                  <a:srgbClr val="000080"/>
                </a:solidFill>
                <a:latin typeface="Courier New" panose="02070309020205020404" pitchFamily="49" charset="0"/>
              </a:rPr>
              <a:t>PROC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800" b="1" dirty="0">
                <a:solidFill>
                  <a:srgbClr val="000080"/>
                </a:solidFill>
                <a:latin typeface="Courier New" panose="02070309020205020404" pitchFamily="49" charset="0"/>
              </a:rPr>
              <a:t>SQL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marL="0" indent="0">
              <a:lnSpc>
                <a:spcPct val="160000"/>
              </a:lnSpc>
              <a:spcBef>
                <a:spcPts val="0"/>
              </a:spcBef>
              <a:buNone/>
            </a:pPr>
            <a:r>
              <a:rPr lang="en-US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CREATE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TABLE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FREQ_DATE1 </a:t>
            </a:r>
            <a:r>
              <a:rPr lang="en-US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AS</a:t>
            </a:r>
            <a:endParaRPr lang="en-US" sz="800" b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lnSpc>
                <a:spcPct val="160000"/>
              </a:lnSpc>
              <a:spcBef>
                <a:spcPts val="0"/>
              </a:spcBef>
              <a:buNone/>
            </a:pPr>
            <a:r>
              <a:rPr lang="en-CA" sz="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SELECT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COALESCE(ACTDT,DEACTDT) </a:t>
            </a:r>
            <a:r>
              <a:rPr lang="en-CA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AS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DATE </a:t>
            </a:r>
            <a:r>
              <a:rPr lang="en-CA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FORMAT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800" b="0" dirty="0">
                <a:solidFill>
                  <a:srgbClr val="008080"/>
                </a:solidFill>
                <a:latin typeface="Courier New" panose="02070309020205020404" pitchFamily="49" charset="0"/>
              </a:rPr>
              <a:t>mmddyy10.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</a:p>
          <a:p>
            <a:pPr marL="0" indent="0">
              <a:lnSpc>
                <a:spcPct val="160000"/>
              </a:lnSpc>
              <a:spcBef>
                <a:spcPts val="0"/>
              </a:spcBef>
              <a:buNone/>
            </a:pPr>
            <a:r>
              <a:rPr lang="en-CA" sz="800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CASE </a:t>
            </a:r>
            <a:r>
              <a:rPr lang="en-CA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WHEN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MISSING(ACTDT) </a:t>
            </a:r>
          </a:p>
          <a:p>
            <a:pPr marL="0" indent="0">
              <a:lnSpc>
                <a:spcPct val="160000"/>
              </a:lnSpc>
              <a:spcBef>
                <a:spcPts val="0"/>
              </a:spcBef>
              <a:buNone/>
            </a:pPr>
            <a:r>
              <a:rPr lang="en-CA" sz="800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CA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THEN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800" b="0" dirty="0">
                <a:solidFill>
                  <a:srgbClr val="800080"/>
                </a:solidFill>
                <a:latin typeface="Courier New" panose="02070309020205020404" pitchFamily="49" charset="0"/>
              </a:rPr>
              <a:t>"N"</a:t>
            </a:r>
            <a:endParaRPr lang="en-CA" sz="800" b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lnSpc>
                <a:spcPct val="160000"/>
              </a:lnSpc>
              <a:spcBef>
                <a:spcPts val="0"/>
              </a:spcBef>
              <a:buNone/>
            </a:pP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CA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ELSE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800" b="0" dirty="0">
                <a:solidFill>
                  <a:srgbClr val="800080"/>
                </a:solidFill>
                <a:latin typeface="Courier New" panose="02070309020205020404" pitchFamily="49" charset="0"/>
              </a:rPr>
              <a:t>"Y"</a:t>
            </a:r>
            <a:endParaRPr lang="en-CA" sz="800" b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lnSpc>
                <a:spcPct val="160000"/>
              </a:lnSpc>
              <a:spcBef>
                <a:spcPts val="0"/>
              </a:spcBef>
              <a:buNone/>
            </a:pP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   END </a:t>
            </a:r>
            <a:r>
              <a:rPr lang="en-CA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AS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ACTIVE,</a:t>
            </a:r>
          </a:p>
          <a:p>
            <a:pPr marL="0" indent="0">
              <a:lnSpc>
                <a:spcPct val="160000"/>
              </a:lnSpc>
              <a:spcBef>
                <a:spcPts val="0"/>
              </a:spcBef>
              <a:buNone/>
            </a:pP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 COUNT</a:t>
            </a:r>
          </a:p>
          <a:p>
            <a:pPr marL="0" indent="0">
              <a:lnSpc>
                <a:spcPct val="160000"/>
              </a:lnSpc>
              <a:spcBef>
                <a:spcPts val="0"/>
              </a:spcBef>
              <a:buNone/>
            </a:pP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FROM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FREQ_DATE;</a:t>
            </a:r>
          </a:p>
          <a:p>
            <a:pPr marL="0" indent="0">
              <a:lnSpc>
                <a:spcPct val="160000"/>
              </a:lnSpc>
              <a:spcBef>
                <a:spcPts val="0"/>
              </a:spcBef>
              <a:buNone/>
            </a:pPr>
            <a:r>
              <a:rPr lang="en-CA" sz="800" b="1" dirty="0">
                <a:solidFill>
                  <a:srgbClr val="000080"/>
                </a:solidFill>
                <a:latin typeface="Courier New" panose="02070309020205020404" pitchFamily="49" charset="0"/>
              </a:rPr>
              <a:t>QUIT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r>
              <a:rPr lang="en-CA" sz="800" b="1" dirty="0">
                <a:solidFill>
                  <a:srgbClr val="000080"/>
                </a:solidFill>
                <a:latin typeface="Courier New" panose="02070309020205020404" pitchFamily="49" charset="0"/>
              </a:rPr>
              <a:t>RUN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marL="0" indent="0">
              <a:lnSpc>
                <a:spcPct val="160000"/>
              </a:lnSpc>
              <a:spcBef>
                <a:spcPts val="0"/>
              </a:spcBef>
              <a:buNone/>
            </a:pPr>
            <a:r>
              <a:rPr lang="en-CA" sz="800" b="1" dirty="0">
                <a:solidFill>
                  <a:srgbClr val="000080"/>
                </a:solidFill>
                <a:latin typeface="Courier New" panose="02070309020205020404" pitchFamily="49" charset="0"/>
              </a:rPr>
              <a:t>DATA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FREQ_DATE2;</a:t>
            </a:r>
          </a:p>
          <a:p>
            <a:pPr marL="0" indent="0">
              <a:lnSpc>
                <a:spcPct val="160000"/>
              </a:lnSpc>
              <a:spcBef>
                <a:spcPts val="0"/>
              </a:spcBef>
              <a:buNone/>
            </a:pPr>
            <a:r>
              <a:rPr lang="en-CA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SET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FREQ_DATE1;</a:t>
            </a:r>
          </a:p>
          <a:p>
            <a:pPr marL="0" indent="0">
              <a:lnSpc>
                <a:spcPct val="160000"/>
              </a:lnSpc>
              <a:spcBef>
                <a:spcPts val="0"/>
              </a:spcBef>
              <a:buNone/>
            </a:pPr>
            <a:r>
              <a:rPr lang="en-CA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WHERE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NOT MISSING(DATE);</a:t>
            </a:r>
          </a:p>
          <a:p>
            <a:pPr marL="0" indent="0">
              <a:lnSpc>
                <a:spcPct val="160000"/>
              </a:lnSpc>
              <a:spcBef>
                <a:spcPts val="0"/>
              </a:spcBef>
              <a:buNone/>
            </a:pPr>
            <a:r>
              <a:rPr lang="en-CA" sz="800" b="1" dirty="0">
                <a:solidFill>
                  <a:srgbClr val="000080"/>
                </a:solidFill>
                <a:latin typeface="Courier New" panose="02070309020205020404" pitchFamily="49" charset="0"/>
              </a:rPr>
              <a:t>RUN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marL="0" indent="0">
              <a:lnSpc>
                <a:spcPct val="160000"/>
              </a:lnSpc>
              <a:spcBef>
                <a:spcPts val="0"/>
              </a:spcBef>
              <a:buNone/>
            </a:pPr>
            <a:r>
              <a:rPr lang="en-CA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FOOTNOTE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800" b="0" dirty="0">
                <a:solidFill>
                  <a:srgbClr val="800080"/>
                </a:solidFill>
                <a:latin typeface="Courier New" panose="02070309020205020404" pitchFamily="49" charset="0"/>
              </a:rPr>
              <a:t>"*10 FIRST OBSERVATIONS"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marL="0" indent="0">
              <a:lnSpc>
                <a:spcPct val="160000"/>
              </a:lnSpc>
              <a:spcBef>
                <a:spcPts val="0"/>
              </a:spcBef>
              <a:buNone/>
            </a:pP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</a:rPr>
              <a:t>PROC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</a:rPr>
              <a:t>PRINT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DATA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= FREQ_DATE2(</a:t>
            </a:r>
            <a:r>
              <a:rPr lang="en-US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OBS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US" sz="800" b="1" dirty="0">
                <a:solidFill>
                  <a:srgbClr val="008080"/>
                </a:solidFill>
                <a:latin typeface="Courier New" panose="02070309020205020404" pitchFamily="49" charset="0"/>
              </a:rPr>
              <a:t>10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</a:rPr>
              <a:t>RUN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marL="0" indent="0">
              <a:lnSpc>
                <a:spcPct val="160000"/>
              </a:lnSpc>
              <a:spcBef>
                <a:spcPts val="0"/>
              </a:spcBef>
              <a:buNone/>
            </a:pPr>
            <a:r>
              <a:rPr lang="en-CA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FOOTNOTE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marL="0" indent="0">
              <a:lnSpc>
                <a:spcPct val="160000"/>
              </a:lnSpc>
              <a:spcBef>
                <a:spcPts val="0"/>
              </a:spcBef>
              <a:buNone/>
            </a:pP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</a:rPr>
              <a:t>PROC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</a:rPr>
              <a:t>SGPLOT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DATA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= FREQ_DATE2;</a:t>
            </a:r>
          </a:p>
          <a:p>
            <a:pPr marL="0" indent="0">
              <a:lnSpc>
                <a:spcPct val="160000"/>
              </a:lnSpc>
              <a:spcBef>
                <a:spcPts val="0"/>
              </a:spcBef>
              <a:buNone/>
            </a:pPr>
            <a:r>
              <a:rPr lang="en-US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SERIES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X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= DATE </a:t>
            </a:r>
            <a:r>
              <a:rPr lang="en-US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Y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= COUNT / </a:t>
            </a:r>
            <a:r>
              <a:rPr lang="en-US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GROUP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= ACTIVE;</a:t>
            </a:r>
          </a:p>
          <a:p>
            <a:pPr marL="0" indent="0">
              <a:lnSpc>
                <a:spcPct val="160000"/>
              </a:lnSpc>
              <a:spcBef>
                <a:spcPts val="0"/>
              </a:spcBef>
              <a:buNone/>
            </a:pPr>
            <a:r>
              <a:rPr lang="en-CA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YAXIS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GRID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OFFSETMAX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CA" sz="800" b="1" dirty="0">
                <a:solidFill>
                  <a:srgbClr val="008080"/>
                </a:solidFill>
                <a:latin typeface="Courier New" panose="02070309020205020404" pitchFamily="49" charset="0"/>
              </a:rPr>
              <a:t>0.04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marL="0" indent="0">
              <a:lnSpc>
                <a:spcPct val="160000"/>
              </a:lnSpc>
              <a:spcBef>
                <a:spcPts val="0"/>
              </a:spcBef>
              <a:buNone/>
            </a:pPr>
            <a:r>
              <a:rPr lang="en-CA" sz="800" b="1" dirty="0">
                <a:solidFill>
                  <a:srgbClr val="000080"/>
                </a:solidFill>
                <a:latin typeface="Courier New" panose="02070309020205020404" pitchFamily="49" charset="0"/>
              </a:rPr>
              <a:t>RUN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marL="0" indent="0">
              <a:lnSpc>
                <a:spcPct val="160000"/>
              </a:lnSpc>
              <a:spcBef>
                <a:spcPts val="0"/>
              </a:spcBef>
              <a:buNone/>
            </a:pPr>
            <a:r>
              <a:rPr lang="en-CA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TITLE1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endParaRPr lang="en-CA" sz="7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11311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CFF384FA-A314-44A7-A8D0-A5B072C068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F207D4E-9AD2-486E-974F-2A1243D8B6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511675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BFC157-C08C-488D-AF3C-6EB1D63054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7277" y="1056306"/>
            <a:ext cx="3417119" cy="1526988"/>
          </a:xfrm>
        </p:spPr>
        <p:txBody>
          <a:bodyPr vert="horz" wrap="square" lIns="0" tIns="0" rIns="0" bIns="0" rtlCol="0" anchor="t" anchorCtr="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500" dirty="0">
                <a:solidFill>
                  <a:schemeClr val="bg2"/>
                </a:solidFill>
              </a:rPr>
              <a:t>/*UNIVARIATE ANALYSIS*/</a:t>
            </a:r>
            <a:br>
              <a:rPr lang="en-US" sz="1500" dirty="0">
                <a:solidFill>
                  <a:schemeClr val="bg2"/>
                </a:solidFill>
              </a:rPr>
            </a:br>
            <a:r>
              <a:rPr lang="en-US" sz="1500" dirty="0">
                <a:solidFill>
                  <a:schemeClr val="bg2"/>
                </a:solidFill>
              </a:rPr>
              <a:t>%</a:t>
            </a:r>
            <a:r>
              <a:rPr lang="en-US" sz="1500" b="1" i="1" dirty="0">
                <a:solidFill>
                  <a:schemeClr val="bg2"/>
                </a:solidFill>
              </a:rPr>
              <a:t>CATEGORICAL</a:t>
            </a:r>
            <a:r>
              <a:rPr lang="en-US" sz="1500" b="0" i="0" dirty="0">
                <a:solidFill>
                  <a:schemeClr val="bg2"/>
                </a:solidFill>
              </a:rPr>
              <a:t>(</a:t>
            </a:r>
            <a:r>
              <a:rPr lang="en-US" sz="1500" b="0" i="0" dirty="0" err="1">
                <a:solidFill>
                  <a:schemeClr val="bg2"/>
                </a:solidFill>
              </a:rPr>
              <a:t>SEG,DeactReason</a:t>
            </a:r>
            <a:r>
              <a:rPr lang="en-US" sz="1500" b="0" i="0" dirty="0">
                <a:solidFill>
                  <a:schemeClr val="bg2"/>
                </a:solidFill>
              </a:rPr>
              <a:t>);</a:t>
            </a:r>
            <a:br>
              <a:rPr lang="en-US" sz="1500" b="0" i="0" dirty="0">
                <a:solidFill>
                  <a:schemeClr val="bg2"/>
                </a:solidFill>
              </a:rPr>
            </a:br>
            <a:r>
              <a:rPr lang="en-US" sz="1500" b="0" i="0" dirty="0">
                <a:solidFill>
                  <a:schemeClr val="bg2"/>
                </a:solidFill>
              </a:rPr>
              <a:t>%</a:t>
            </a:r>
            <a:r>
              <a:rPr lang="en-US" sz="1500" b="1" i="1" dirty="0">
                <a:solidFill>
                  <a:schemeClr val="bg2"/>
                </a:solidFill>
              </a:rPr>
              <a:t>CATEGORICAL</a:t>
            </a:r>
            <a:r>
              <a:rPr lang="en-US" sz="1500" b="0" i="0" dirty="0">
                <a:solidFill>
                  <a:schemeClr val="bg2"/>
                </a:solidFill>
              </a:rPr>
              <a:t>(</a:t>
            </a:r>
            <a:r>
              <a:rPr lang="en-US" sz="1500" b="0" i="0" dirty="0" err="1">
                <a:solidFill>
                  <a:schemeClr val="bg2"/>
                </a:solidFill>
              </a:rPr>
              <a:t>SEG,GoodCredit</a:t>
            </a:r>
            <a:r>
              <a:rPr lang="en-US" sz="1500" b="0" i="0" dirty="0">
                <a:solidFill>
                  <a:schemeClr val="bg2"/>
                </a:solidFill>
              </a:rPr>
              <a:t>);</a:t>
            </a:r>
            <a:br>
              <a:rPr lang="en-US" sz="1500" b="0" i="0" dirty="0">
                <a:solidFill>
                  <a:schemeClr val="bg2"/>
                </a:solidFill>
              </a:rPr>
            </a:br>
            <a:r>
              <a:rPr lang="en-US" sz="1500" b="0" i="0" dirty="0">
                <a:solidFill>
                  <a:schemeClr val="bg2"/>
                </a:solidFill>
              </a:rPr>
              <a:t>%</a:t>
            </a:r>
            <a:r>
              <a:rPr lang="en-US" sz="1500" b="1" i="1" dirty="0">
                <a:solidFill>
                  <a:schemeClr val="bg2"/>
                </a:solidFill>
              </a:rPr>
              <a:t>CATEGORICAL</a:t>
            </a:r>
            <a:r>
              <a:rPr lang="en-US" sz="1500" b="0" i="0" dirty="0">
                <a:solidFill>
                  <a:schemeClr val="bg2"/>
                </a:solidFill>
              </a:rPr>
              <a:t>(</a:t>
            </a:r>
            <a:r>
              <a:rPr lang="en-US" sz="1500" b="0" i="0" dirty="0" err="1">
                <a:solidFill>
                  <a:schemeClr val="bg2"/>
                </a:solidFill>
              </a:rPr>
              <a:t>SEG,RatePlan</a:t>
            </a:r>
            <a:r>
              <a:rPr lang="en-US" sz="1500" b="0" i="0" dirty="0">
                <a:solidFill>
                  <a:schemeClr val="bg2"/>
                </a:solidFill>
              </a:rPr>
              <a:t>);</a:t>
            </a:r>
            <a:br>
              <a:rPr lang="en-US" sz="1500" b="0" i="0" dirty="0">
                <a:solidFill>
                  <a:schemeClr val="bg2"/>
                </a:solidFill>
              </a:rPr>
            </a:br>
            <a:r>
              <a:rPr lang="en-US" sz="1500" b="0" i="0" dirty="0">
                <a:solidFill>
                  <a:schemeClr val="bg2"/>
                </a:solidFill>
              </a:rPr>
              <a:t>%</a:t>
            </a:r>
            <a:r>
              <a:rPr lang="en-US" sz="1500" b="1" i="1" dirty="0">
                <a:solidFill>
                  <a:schemeClr val="bg2"/>
                </a:solidFill>
              </a:rPr>
              <a:t>CATEGORICAL</a:t>
            </a:r>
            <a:r>
              <a:rPr lang="en-US" sz="1500" b="0" i="0" dirty="0">
                <a:solidFill>
                  <a:schemeClr val="bg2"/>
                </a:solidFill>
              </a:rPr>
              <a:t>(</a:t>
            </a:r>
            <a:r>
              <a:rPr lang="en-US" sz="1500" b="0" i="0" dirty="0" err="1">
                <a:solidFill>
                  <a:schemeClr val="bg2"/>
                </a:solidFill>
              </a:rPr>
              <a:t>SEG,DealerType</a:t>
            </a:r>
            <a:r>
              <a:rPr lang="en-US" sz="1500" b="0" i="0" dirty="0">
                <a:solidFill>
                  <a:schemeClr val="bg2"/>
                </a:solidFill>
              </a:rPr>
              <a:t>);</a:t>
            </a:r>
            <a:br>
              <a:rPr lang="en-US" sz="1500" b="0" i="0" dirty="0">
                <a:solidFill>
                  <a:schemeClr val="bg2"/>
                </a:solidFill>
              </a:rPr>
            </a:br>
            <a:r>
              <a:rPr lang="en-US" sz="1500" b="0" i="0" dirty="0">
                <a:solidFill>
                  <a:schemeClr val="bg2"/>
                </a:solidFill>
              </a:rPr>
              <a:t>%</a:t>
            </a:r>
            <a:r>
              <a:rPr lang="en-US" sz="1500" b="1" i="1" dirty="0">
                <a:solidFill>
                  <a:schemeClr val="bg2"/>
                </a:solidFill>
              </a:rPr>
              <a:t>CATEGORICAL</a:t>
            </a:r>
            <a:r>
              <a:rPr lang="en-US" sz="1500" b="0" i="0" dirty="0">
                <a:solidFill>
                  <a:schemeClr val="bg2"/>
                </a:solidFill>
              </a:rPr>
              <a:t>(</a:t>
            </a:r>
            <a:r>
              <a:rPr lang="en-US" sz="1500" b="0" i="0" dirty="0" err="1">
                <a:solidFill>
                  <a:schemeClr val="bg2"/>
                </a:solidFill>
              </a:rPr>
              <a:t>SEG,Province</a:t>
            </a:r>
            <a:r>
              <a:rPr lang="en-US" sz="1500" b="0" i="0" dirty="0">
                <a:solidFill>
                  <a:schemeClr val="bg2"/>
                </a:solidFill>
              </a:rPr>
              <a:t>);</a:t>
            </a:r>
            <a:br>
              <a:rPr lang="en-US" sz="1500" b="0" i="0" dirty="0">
                <a:solidFill>
                  <a:schemeClr val="bg2"/>
                </a:solidFill>
              </a:rPr>
            </a:br>
            <a:endParaRPr lang="en-US" sz="1500" dirty="0">
              <a:solidFill>
                <a:schemeClr val="bg2"/>
              </a:solidFill>
            </a:endParaRPr>
          </a:p>
        </p:txBody>
      </p:sp>
      <p:pic>
        <p:nvPicPr>
          <p:cNvPr id="30" name="Picture 29" descr="Graph on document with pen">
            <a:extLst>
              <a:ext uri="{FF2B5EF4-FFF2-40B4-BE49-F238E27FC236}">
                <a16:creationId xmlns:a16="http://schemas.microsoft.com/office/drawing/2014/main" id="{F5A26CA2-CF1C-4883-98F5-BA821999FA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407" r="5687" b="1"/>
          <a:stretch/>
        </p:blipFill>
        <p:spPr>
          <a:xfrm>
            <a:off x="900001" y="3639600"/>
            <a:ext cx="3611671" cy="3218400"/>
          </a:xfrm>
          <a:custGeom>
            <a:avLst/>
            <a:gdLst/>
            <a:ahLst/>
            <a:cxnLst/>
            <a:rect l="l" t="t" r="r" b="b"/>
            <a:pathLst>
              <a:path w="3611671" h="3218400">
                <a:moveTo>
                  <a:pt x="0" y="0"/>
                </a:moveTo>
                <a:lnTo>
                  <a:pt x="3611671" y="0"/>
                </a:lnTo>
                <a:lnTo>
                  <a:pt x="3611671" y="3218400"/>
                </a:lnTo>
                <a:lnTo>
                  <a:pt x="0" y="3218400"/>
                </a:lnTo>
                <a:close/>
              </a:path>
            </a:pathLst>
          </a:custGeom>
        </p:spPr>
      </p:pic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DDABEAEC-86D5-402A-A094-1496818B03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00000" y="0"/>
            <a:ext cx="0" cy="685800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4A0B0B18-A097-4B90-8493-769B2B81F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98800" y="3639600"/>
            <a:ext cx="11293200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6D5F2437-E140-4495-9305-6012166652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511675" y="0"/>
            <a:ext cx="0" cy="685800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7B6CE95-D2FC-4628-BFA0-C7A5F0B17CCD}"/>
              </a:ext>
            </a:extLst>
          </p:cNvPr>
          <p:cNvSpPr txBox="1"/>
          <p:nvPr/>
        </p:nvSpPr>
        <p:spPr>
          <a:xfrm>
            <a:off x="4979988" y="942392"/>
            <a:ext cx="6769100" cy="547428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SzPct val="70000"/>
              <a:buFont typeface="Wingdings 2" panose="05020102010507070707" pitchFamily="18" charset="2"/>
              <a:buChar char="à"/>
            </a:pPr>
            <a:r>
              <a:rPr lang="en-US" sz="800" dirty="0">
                <a:solidFill>
                  <a:schemeClr val="bg2"/>
                </a:solidFill>
              </a:rPr>
              <a:t>/*UNIVARIATE ANALYSIS*/</a:t>
            </a:r>
            <a:endParaRPr lang="en-US" sz="400" dirty="0">
              <a:solidFill>
                <a:schemeClr val="tx2"/>
              </a:solidFill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4AB1197-8427-49EB-B42D-47A248936987}"/>
              </a:ext>
            </a:extLst>
          </p:cNvPr>
          <p:cNvSpPr txBox="1"/>
          <p:nvPr/>
        </p:nvSpPr>
        <p:spPr>
          <a:xfrm>
            <a:off x="305318" y="125412"/>
            <a:ext cx="394742" cy="512338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>
              <a:lnSpc>
                <a:spcPct val="104000"/>
              </a:lnSpc>
              <a:spcBef>
                <a:spcPts val="800"/>
              </a:spcBef>
              <a:buSzPct val="70000"/>
            </a:pPr>
            <a:r>
              <a:rPr lang="en-US" sz="2400" b="1" dirty="0">
                <a:solidFill>
                  <a:schemeClr val="bg2"/>
                </a:solidFill>
              </a:rPr>
              <a:t>U</a:t>
            </a:r>
          </a:p>
          <a:p>
            <a:pPr>
              <a:lnSpc>
                <a:spcPct val="104000"/>
              </a:lnSpc>
              <a:spcBef>
                <a:spcPts val="800"/>
              </a:spcBef>
              <a:buSzPct val="70000"/>
            </a:pPr>
            <a:r>
              <a:rPr lang="en-US" sz="2400" b="1" dirty="0">
                <a:solidFill>
                  <a:schemeClr val="bg2"/>
                </a:solidFill>
              </a:rPr>
              <a:t>N</a:t>
            </a:r>
          </a:p>
          <a:p>
            <a:pPr>
              <a:lnSpc>
                <a:spcPct val="104000"/>
              </a:lnSpc>
              <a:spcBef>
                <a:spcPts val="800"/>
              </a:spcBef>
              <a:buSzPct val="70000"/>
            </a:pPr>
            <a:r>
              <a:rPr lang="en-US" sz="2400" b="1" dirty="0">
                <a:solidFill>
                  <a:schemeClr val="bg2"/>
                </a:solidFill>
              </a:rPr>
              <a:t>I</a:t>
            </a:r>
          </a:p>
          <a:p>
            <a:pPr>
              <a:lnSpc>
                <a:spcPct val="104000"/>
              </a:lnSpc>
              <a:spcBef>
                <a:spcPts val="800"/>
              </a:spcBef>
              <a:buSzPct val="70000"/>
            </a:pPr>
            <a:r>
              <a:rPr lang="en-US" sz="2400" b="1" dirty="0">
                <a:solidFill>
                  <a:schemeClr val="bg2"/>
                </a:solidFill>
              </a:rPr>
              <a:t>V</a:t>
            </a:r>
          </a:p>
          <a:p>
            <a:pPr>
              <a:lnSpc>
                <a:spcPct val="104000"/>
              </a:lnSpc>
              <a:spcBef>
                <a:spcPts val="800"/>
              </a:spcBef>
              <a:buSzPct val="70000"/>
            </a:pPr>
            <a:r>
              <a:rPr lang="en-US" sz="2400" b="1" dirty="0">
                <a:solidFill>
                  <a:schemeClr val="bg2"/>
                </a:solidFill>
              </a:rPr>
              <a:t>A</a:t>
            </a:r>
          </a:p>
          <a:p>
            <a:pPr>
              <a:lnSpc>
                <a:spcPct val="104000"/>
              </a:lnSpc>
              <a:spcBef>
                <a:spcPts val="800"/>
              </a:spcBef>
              <a:buSzPct val="70000"/>
            </a:pPr>
            <a:r>
              <a:rPr lang="en-US" sz="2400" b="1" dirty="0">
                <a:solidFill>
                  <a:schemeClr val="bg2"/>
                </a:solidFill>
              </a:rPr>
              <a:t>R</a:t>
            </a:r>
          </a:p>
          <a:p>
            <a:pPr>
              <a:lnSpc>
                <a:spcPct val="104000"/>
              </a:lnSpc>
              <a:spcBef>
                <a:spcPts val="800"/>
              </a:spcBef>
              <a:buSzPct val="70000"/>
            </a:pPr>
            <a:r>
              <a:rPr lang="en-US" sz="2400" b="1" dirty="0">
                <a:solidFill>
                  <a:schemeClr val="bg2"/>
                </a:solidFill>
              </a:rPr>
              <a:t>I</a:t>
            </a:r>
          </a:p>
          <a:p>
            <a:pPr>
              <a:lnSpc>
                <a:spcPct val="104000"/>
              </a:lnSpc>
              <a:spcBef>
                <a:spcPts val="800"/>
              </a:spcBef>
              <a:buSzPct val="70000"/>
            </a:pPr>
            <a:r>
              <a:rPr lang="en-US" sz="2400" b="1" dirty="0">
                <a:solidFill>
                  <a:schemeClr val="bg2"/>
                </a:solidFill>
              </a:rPr>
              <a:t>A</a:t>
            </a:r>
          </a:p>
          <a:p>
            <a:pPr>
              <a:lnSpc>
                <a:spcPct val="104000"/>
              </a:lnSpc>
              <a:spcBef>
                <a:spcPts val="800"/>
              </a:spcBef>
              <a:buSzPct val="70000"/>
            </a:pPr>
            <a:r>
              <a:rPr lang="en-US" sz="2400" b="1" dirty="0">
                <a:solidFill>
                  <a:schemeClr val="bg2"/>
                </a:solidFill>
              </a:rPr>
              <a:t>T</a:t>
            </a:r>
          </a:p>
          <a:p>
            <a:pPr>
              <a:lnSpc>
                <a:spcPct val="104000"/>
              </a:lnSpc>
              <a:spcBef>
                <a:spcPts val="800"/>
              </a:spcBef>
              <a:buSzPct val="70000"/>
            </a:pPr>
            <a:r>
              <a:rPr lang="en-US" sz="2400" b="1" dirty="0">
                <a:solidFill>
                  <a:schemeClr val="bg2"/>
                </a:solidFill>
              </a:rPr>
              <a:t>E</a:t>
            </a:r>
            <a:endParaRPr lang="en-US" sz="2400" b="1" dirty="0">
              <a:solidFill>
                <a:schemeClr val="bg1">
                  <a:alpha val="56000"/>
                </a:schemeClr>
              </a:solidFill>
              <a:latin typeface="+mj-lt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1F2EFEE-9579-4DCC-8F2F-3B2C7FACFA3C}"/>
              </a:ext>
            </a:extLst>
          </p:cNvPr>
          <p:cNvSpPr txBox="1"/>
          <p:nvPr/>
        </p:nvSpPr>
        <p:spPr>
          <a:xfrm>
            <a:off x="4693497" y="219563"/>
            <a:ext cx="7342081" cy="6418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CA" sz="1100" b="1" dirty="0">
                <a:solidFill>
                  <a:srgbClr val="000080"/>
                </a:solidFill>
                <a:latin typeface="Courier New" panose="02070309020205020404" pitchFamily="49" charset="0"/>
              </a:rPr>
              <a:t>%MACRO</a:t>
            </a:r>
            <a:r>
              <a:rPr lang="en-CA" sz="1100" b="0" dirty="0">
                <a:solidFill>
                  <a:srgbClr val="000000"/>
                </a:solidFill>
                <a:latin typeface="Courier New" panose="02070309020205020404" pitchFamily="49" charset="0"/>
              </a:rPr>
              <a:t> CATEGORICAL(DATA,VAR);</a:t>
            </a:r>
          </a:p>
          <a:p>
            <a:pPr>
              <a:lnSpc>
                <a:spcPct val="150000"/>
              </a:lnSpc>
            </a:pPr>
            <a:r>
              <a:rPr lang="en-CA" sz="1100" b="0" dirty="0">
                <a:solidFill>
                  <a:srgbClr val="000000"/>
                </a:solidFill>
                <a:latin typeface="Courier New" panose="02070309020205020404" pitchFamily="49" charset="0"/>
              </a:rPr>
              <a:t> TITLE </a:t>
            </a:r>
            <a:r>
              <a:rPr lang="en-CA" sz="1100" b="0" dirty="0">
                <a:solidFill>
                  <a:srgbClr val="800080"/>
                </a:solidFill>
                <a:latin typeface="Courier New" panose="02070309020205020404" pitchFamily="49" charset="0"/>
              </a:rPr>
              <a:t>"UNIVARIATE ANALYSIS OF &amp;VAR FOR &amp;DATA"</a:t>
            </a:r>
            <a:r>
              <a:rPr lang="en-CA" sz="1100" b="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CA" sz="1100" b="0" dirty="0">
                <a:solidFill>
                  <a:srgbClr val="000000"/>
                </a:solidFill>
                <a:latin typeface="Courier New" panose="02070309020205020404" pitchFamily="49" charset="0"/>
              </a:rPr>
              <a:t>  PROC FREQ DATA=&amp;DATA NLEVELS;</a:t>
            </a:r>
          </a:p>
          <a:p>
            <a:pPr>
              <a:lnSpc>
                <a:spcPct val="150000"/>
              </a:lnSpc>
            </a:pPr>
            <a:r>
              <a:rPr lang="en-CA" sz="1100" b="0" dirty="0">
                <a:solidFill>
                  <a:srgbClr val="000000"/>
                </a:solidFill>
                <a:latin typeface="Courier New" panose="02070309020205020404" pitchFamily="49" charset="0"/>
              </a:rPr>
              <a:t>  TABLE &amp;VAR/MISSING;</a:t>
            </a:r>
          </a:p>
          <a:p>
            <a:pPr>
              <a:lnSpc>
                <a:spcPct val="150000"/>
              </a:lnSpc>
            </a:pPr>
            <a:r>
              <a:rPr lang="en-CA" sz="1100" b="0" dirty="0">
                <a:solidFill>
                  <a:srgbClr val="000000"/>
                </a:solidFill>
                <a:latin typeface="Courier New" panose="02070309020205020404" pitchFamily="49" charset="0"/>
              </a:rPr>
              <a:t> RUN;</a:t>
            </a:r>
          </a:p>
          <a:p>
            <a:pPr>
              <a:lnSpc>
                <a:spcPct val="150000"/>
              </a:lnSpc>
            </a:pPr>
            <a:endParaRPr lang="en-CA" sz="1100" b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1100" b="0" dirty="0">
                <a:solidFill>
                  <a:srgbClr val="000000"/>
                </a:solidFill>
                <a:latin typeface="Courier New" panose="02070309020205020404" pitchFamily="49" charset="0"/>
              </a:rPr>
              <a:t>TITLE </a:t>
            </a:r>
            <a:r>
              <a:rPr lang="en-US" sz="1100" b="0" dirty="0">
                <a:solidFill>
                  <a:srgbClr val="800080"/>
                </a:solidFill>
                <a:latin typeface="Courier New" panose="02070309020205020404" pitchFamily="49" charset="0"/>
              </a:rPr>
              <a:t>"BARCHART OF &amp;VAR FOR &amp;DATA"</a:t>
            </a:r>
            <a:r>
              <a:rPr lang="en-US" sz="1100" b="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CA" sz="1100" b="0" dirty="0">
                <a:solidFill>
                  <a:srgbClr val="000000"/>
                </a:solidFill>
                <a:latin typeface="Courier New" panose="02070309020205020404" pitchFamily="49" charset="0"/>
              </a:rPr>
              <a:t>PROC SGPLOT DATA = &amp;DATA;</a:t>
            </a:r>
          </a:p>
          <a:p>
            <a:pPr>
              <a:lnSpc>
                <a:spcPct val="150000"/>
              </a:lnSpc>
            </a:pPr>
            <a:r>
              <a:rPr lang="en-CA" sz="1100" b="0" dirty="0">
                <a:solidFill>
                  <a:srgbClr val="000000"/>
                </a:solidFill>
                <a:latin typeface="Courier New" panose="02070309020205020404" pitchFamily="49" charset="0"/>
              </a:rPr>
              <a:t> VBAR &amp;VAR / FILLATTRS=(COLOR = Plum)DATASKIN=pressed;</a:t>
            </a:r>
          </a:p>
          <a:p>
            <a:pPr>
              <a:lnSpc>
                <a:spcPct val="150000"/>
              </a:lnSpc>
            </a:pPr>
            <a:r>
              <a:rPr lang="en-CA" sz="1100" b="0" dirty="0">
                <a:solidFill>
                  <a:srgbClr val="000000"/>
                </a:solidFill>
                <a:latin typeface="Courier New" panose="02070309020205020404" pitchFamily="49" charset="0"/>
              </a:rPr>
              <a:t> 	STYLEATTRS </a:t>
            </a:r>
          </a:p>
          <a:p>
            <a:pPr>
              <a:lnSpc>
                <a:spcPct val="150000"/>
              </a:lnSpc>
            </a:pPr>
            <a:r>
              <a:rPr lang="en-CA" sz="1100" b="0" dirty="0">
                <a:solidFill>
                  <a:srgbClr val="000000"/>
                </a:solidFill>
                <a:latin typeface="Courier New" panose="02070309020205020404" pitchFamily="49" charset="0"/>
              </a:rPr>
              <a:t>	BACKCOLOR=snow </a:t>
            </a:r>
          </a:p>
          <a:p>
            <a:pPr>
              <a:lnSpc>
                <a:spcPct val="150000"/>
              </a:lnSpc>
            </a:pPr>
            <a:r>
              <a:rPr lang="en-CA" sz="1100" b="0" dirty="0">
                <a:solidFill>
                  <a:srgbClr val="000000"/>
                </a:solidFill>
                <a:latin typeface="Courier New" panose="02070309020205020404" pitchFamily="49" charset="0"/>
              </a:rPr>
              <a:t>   	WALLCOLOR=WhiteSmoke</a:t>
            </a:r>
          </a:p>
          <a:p>
            <a:pPr>
              <a:lnSpc>
                <a:spcPct val="150000"/>
              </a:lnSpc>
            </a:pPr>
            <a:r>
              <a:rPr lang="en-CA" sz="1100" b="0" dirty="0">
                <a:solidFill>
                  <a:srgbClr val="000000"/>
                </a:solidFill>
                <a:latin typeface="Courier New" panose="02070309020205020404" pitchFamily="49" charset="0"/>
              </a:rPr>
              <a:t>	AXISEXTENT= DATA ;</a:t>
            </a:r>
          </a:p>
          <a:p>
            <a:pPr>
              <a:lnSpc>
                <a:spcPct val="150000"/>
              </a:lnSpc>
            </a:pPr>
            <a:r>
              <a:rPr lang="en-CA" sz="1100" b="0" dirty="0">
                <a:solidFill>
                  <a:srgbClr val="000000"/>
                </a:solidFill>
                <a:latin typeface="Courier New" panose="02070309020205020404" pitchFamily="49" charset="0"/>
              </a:rPr>
              <a:t> RUN;</a:t>
            </a:r>
          </a:p>
          <a:p>
            <a:pPr>
              <a:lnSpc>
                <a:spcPct val="150000"/>
              </a:lnSpc>
            </a:pPr>
            <a:endParaRPr lang="en-CA" sz="1100" b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1100" b="0" dirty="0">
                <a:solidFill>
                  <a:srgbClr val="000000"/>
                </a:solidFill>
                <a:latin typeface="Courier New" panose="02070309020205020404" pitchFamily="49" charset="0"/>
              </a:rPr>
              <a:t>TITLE </a:t>
            </a:r>
            <a:r>
              <a:rPr lang="en-US" sz="1100" b="0" dirty="0">
                <a:solidFill>
                  <a:srgbClr val="800080"/>
                </a:solidFill>
                <a:latin typeface="Courier New" panose="02070309020205020404" pitchFamily="49" charset="0"/>
              </a:rPr>
              <a:t>"PIECHART OF &amp;VAR FOR &amp;DATA"</a:t>
            </a:r>
            <a:r>
              <a:rPr lang="en-US" sz="1100" b="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CA" sz="1100" b="0" dirty="0">
                <a:solidFill>
                  <a:srgbClr val="000000"/>
                </a:solidFill>
                <a:latin typeface="Courier New" panose="02070309020205020404" pitchFamily="49" charset="0"/>
              </a:rPr>
              <a:t>PROC GCHART DATA=&amp;DATA;</a:t>
            </a:r>
          </a:p>
          <a:p>
            <a:pPr>
              <a:lnSpc>
                <a:spcPct val="150000"/>
              </a:lnSpc>
            </a:pPr>
            <a:r>
              <a:rPr lang="en-CA" sz="1100" b="0" dirty="0">
                <a:solidFill>
                  <a:srgbClr val="000000"/>
                </a:solidFill>
                <a:latin typeface="Courier New" panose="02070309020205020404" pitchFamily="49" charset="0"/>
              </a:rPr>
              <a:t>  PIE3D &amp;VAR/discrete </a:t>
            </a:r>
          </a:p>
          <a:p>
            <a:pPr>
              <a:lnSpc>
                <a:spcPct val="150000"/>
              </a:lnSpc>
            </a:pPr>
            <a:r>
              <a:rPr lang="en-CA" sz="1100" b="0" dirty="0">
                <a:solidFill>
                  <a:srgbClr val="000000"/>
                </a:solidFill>
                <a:latin typeface="Courier New" panose="02070309020205020404" pitchFamily="49" charset="0"/>
              </a:rPr>
              <a:t>             value=INSIDE </a:t>
            </a:r>
            <a:r>
              <a:rPr lang="en-CA" sz="1100" b="0" dirty="0">
                <a:solidFill>
                  <a:srgbClr val="008000"/>
                </a:solidFill>
                <a:latin typeface="Courier New" panose="02070309020205020404" pitchFamily="49" charset="0"/>
              </a:rPr>
              <a:t>/*ARROW, OUTSIDE*/</a:t>
            </a:r>
            <a:endParaRPr lang="en-CA" sz="1100" b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CA" sz="1100" b="0" dirty="0">
                <a:solidFill>
                  <a:srgbClr val="000000"/>
                </a:solidFill>
                <a:latin typeface="Courier New" panose="02070309020205020404" pitchFamily="49" charset="0"/>
              </a:rPr>
              <a:t>             percent=OUTSIDE</a:t>
            </a:r>
          </a:p>
          <a:p>
            <a:pPr>
              <a:lnSpc>
                <a:spcPct val="150000"/>
              </a:lnSpc>
            </a:pPr>
            <a:r>
              <a:rPr lang="en-CA" sz="1100" b="0" dirty="0">
                <a:solidFill>
                  <a:srgbClr val="000000"/>
                </a:solidFill>
                <a:latin typeface="Courier New" panose="02070309020205020404" pitchFamily="49" charset="0"/>
              </a:rPr>
              <a:t>             EXPLODE=ALL</a:t>
            </a:r>
          </a:p>
          <a:p>
            <a:pPr>
              <a:lnSpc>
                <a:spcPct val="150000"/>
              </a:lnSpc>
            </a:pPr>
            <a:r>
              <a:rPr lang="en-CA" sz="1100" b="0" dirty="0">
                <a:solidFill>
                  <a:srgbClr val="000000"/>
                </a:solidFill>
                <a:latin typeface="Courier New" panose="02070309020205020404" pitchFamily="49" charset="0"/>
              </a:rPr>
              <a:t>	     SLICE=OUTSIDE</a:t>
            </a:r>
          </a:p>
          <a:p>
            <a:pPr>
              <a:lnSpc>
                <a:spcPct val="150000"/>
              </a:lnSpc>
            </a:pPr>
            <a:r>
              <a:rPr lang="en-CA" sz="1100" b="0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CA" sz="1100" dirty="0">
                <a:solidFill>
                  <a:srgbClr val="000000"/>
                </a:solidFill>
                <a:latin typeface="Courier New" panose="02070309020205020404" pitchFamily="49" charset="0"/>
              </a:rPr>
              <a:t>     </a:t>
            </a:r>
            <a:r>
              <a:rPr lang="en-CA" sz="1100" b="0" dirty="0">
                <a:solidFill>
                  <a:srgbClr val="000000"/>
                </a:solidFill>
                <a:latin typeface="Courier New" panose="02070309020205020404" pitchFamily="49" charset="0"/>
              </a:rPr>
              <a:t>RADIUS=</a:t>
            </a:r>
            <a:r>
              <a:rPr lang="en-CA" sz="1100" b="1" dirty="0">
                <a:solidFill>
                  <a:srgbClr val="008080"/>
                </a:solidFill>
                <a:latin typeface="Courier New" panose="02070309020205020404" pitchFamily="49" charset="0"/>
              </a:rPr>
              <a:t>22</a:t>
            </a:r>
            <a:r>
              <a:rPr lang="en-CA" sz="1100" b="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CA" sz="1100" b="0" dirty="0">
                <a:solidFill>
                  <a:srgbClr val="000000"/>
                </a:solidFill>
                <a:latin typeface="Courier New" panose="02070309020205020404" pitchFamily="49" charset="0"/>
              </a:rPr>
              <a:t>RUN;</a:t>
            </a:r>
          </a:p>
          <a:p>
            <a:pPr>
              <a:lnSpc>
                <a:spcPct val="150000"/>
              </a:lnSpc>
            </a:pPr>
            <a:r>
              <a:rPr lang="en-CA" sz="1100" b="1" dirty="0">
                <a:solidFill>
                  <a:srgbClr val="000080"/>
                </a:solidFill>
                <a:latin typeface="Courier New" panose="02070309020205020404" pitchFamily="49" charset="0"/>
              </a:rPr>
              <a:t>%MEND</a:t>
            </a:r>
            <a:r>
              <a:rPr lang="en-CA" sz="1100" b="0" dirty="0">
                <a:solidFill>
                  <a:srgbClr val="000000"/>
                </a:solidFill>
                <a:latin typeface="Courier New" panose="02070309020205020404" pitchFamily="49" charset="0"/>
              </a:rPr>
              <a:t> CATEGORICAL;</a:t>
            </a:r>
            <a:endParaRPr lang="en-CA" sz="1100" dirty="0"/>
          </a:p>
        </p:txBody>
      </p:sp>
    </p:spTree>
    <p:extLst>
      <p:ext uri="{BB962C8B-B14F-4D97-AF65-F5344CB8AC3E}">
        <p14:creationId xmlns:p14="http://schemas.microsoft.com/office/powerpoint/2010/main" val="22233907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E8B818A3-2E72-4243-B7B8-444F7C5469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FF384FA-A314-44A7-A8D0-A5B072C068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31190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D39BCC-CCFC-47C8-877D-B75C69440E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3026" y="324001"/>
            <a:ext cx="4525960" cy="2889100"/>
          </a:xfrm>
        </p:spPr>
        <p:txBody>
          <a:bodyPr anchor="t">
            <a:norm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Dropping observations</a:t>
            </a:r>
            <a:endParaRPr lang="en-CA" dirty="0">
              <a:solidFill>
                <a:schemeClr val="bg2"/>
              </a:solidFill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AD25FCC9-28B1-458A-B830-CFCF95E665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00000" y="0"/>
            <a:ext cx="0" cy="685800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B1F5C22-52E8-4F98-ABB9-1057BC8DC9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98800" y="3639600"/>
            <a:ext cx="5413100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Table&#10;&#10;Description automatically generated with medium confidence">
            <a:extLst>
              <a:ext uri="{FF2B5EF4-FFF2-40B4-BE49-F238E27FC236}">
                <a16:creationId xmlns:a16="http://schemas.microsoft.com/office/drawing/2014/main" id="{8AC47631-31A0-450E-AE4E-DFDEB9A532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3025" y="4759896"/>
            <a:ext cx="4525956" cy="984395"/>
          </a:xfrm>
          <a:custGeom>
            <a:avLst/>
            <a:gdLst/>
            <a:ahLst/>
            <a:cxnLst/>
            <a:rect l="l" t="t" r="r" b="b"/>
            <a:pathLst>
              <a:path w="5412334" h="3218400">
                <a:moveTo>
                  <a:pt x="0" y="0"/>
                </a:moveTo>
                <a:lnTo>
                  <a:pt x="5412334" y="0"/>
                </a:lnTo>
                <a:lnTo>
                  <a:pt x="5412334" y="3218400"/>
                </a:lnTo>
                <a:lnTo>
                  <a:pt x="0" y="3218400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DBF59D-5653-4735-BF7E-3FDD28AACD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0089" y="149290"/>
            <a:ext cx="5413099" cy="6578080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70000"/>
              </a:lnSpc>
              <a:spcBef>
                <a:spcPts val="0"/>
              </a:spcBef>
              <a:buNone/>
            </a:pPr>
            <a:r>
              <a:rPr lang="en-CA" sz="800" b="1" dirty="0">
                <a:solidFill>
                  <a:srgbClr val="000080"/>
                </a:solidFill>
                <a:latin typeface="Courier New" panose="02070309020205020404" pitchFamily="49" charset="0"/>
              </a:rPr>
              <a:t>PROC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800" b="1" dirty="0">
                <a:solidFill>
                  <a:srgbClr val="000080"/>
                </a:solidFill>
                <a:latin typeface="Courier New" panose="02070309020205020404" pitchFamily="49" charset="0"/>
              </a:rPr>
              <a:t>SQL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marL="0" indent="0">
              <a:lnSpc>
                <a:spcPct val="170000"/>
              </a:lnSpc>
              <a:spcBef>
                <a:spcPts val="0"/>
              </a:spcBef>
              <a:buNone/>
            </a:pPr>
            <a:r>
              <a:rPr lang="en-CA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CREATE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TABLE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Before </a:t>
            </a:r>
            <a:r>
              <a:rPr lang="en-CA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AS</a:t>
            </a:r>
            <a:endParaRPr lang="en-CA" sz="800" b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lnSpc>
                <a:spcPct val="170000"/>
              </a:lnSpc>
              <a:spcBef>
                <a:spcPts val="0"/>
              </a:spcBef>
              <a:buNone/>
            </a:pPr>
            <a:r>
              <a:rPr lang="en-CA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SELECT</a:t>
            </a:r>
            <a:endParaRPr lang="en-CA" sz="800" b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lnSpc>
                <a:spcPct val="170000"/>
              </a:lnSpc>
              <a:spcBef>
                <a:spcPts val="0"/>
              </a:spcBef>
              <a:buNone/>
            </a:pPr>
            <a:r>
              <a:rPr lang="en-CA" sz="800" b="0" dirty="0">
                <a:solidFill>
                  <a:srgbClr val="800080"/>
                </a:solidFill>
                <a:latin typeface="Courier New" panose="02070309020205020404" pitchFamily="49" charset="0"/>
              </a:rPr>
              <a:t>"1"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as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id,</a:t>
            </a:r>
          </a:p>
          <a:p>
            <a:pPr marL="0" indent="0">
              <a:lnSpc>
                <a:spcPct val="170000"/>
              </a:lnSpc>
              <a:spcBef>
                <a:spcPts val="0"/>
              </a:spcBef>
              <a:buNone/>
            </a:pP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COUNT(*) </a:t>
            </a:r>
            <a:r>
              <a:rPr lang="en-US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AS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b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Total_obs_BEFORE_dropping</a:t>
            </a:r>
            <a:endParaRPr lang="en-US" sz="800" b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lnSpc>
                <a:spcPct val="170000"/>
              </a:lnSpc>
              <a:spcBef>
                <a:spcPts val="0"/>
              </a:spcBef>
              <a:buNone/>
            </a:pPr>
            <a:r>
              <a:rPr lang="en-CA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FROM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SEG ;</a:t>
            </a:r>
          </a:p>
          <a:p>
            <a:pPr marL="0" indent="0">
              <a:lnSpc>
                <a:spcPct val="170000"/>
              </a:lnSpc>
              <a:spcBef>
                <a:spcPts val="0"/>
              </a:spcBef>
              <a:buNone/>
            </a:pPr>
            <a:r>
              <a:rPr lang="en-CA" sz="800" b="1" dirty="0">
                <a:solidFill>
                  <a:srgbClr val="000080"/>
                </a:solidFill>
                <a:latin typeface="Courier New" panose="02070309020205020404" pitchFamily="49" charset="0"/>
              </a:rPr>
              <a:t>QUIT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marL="0" indent="0">
              <a:lnSpc>
                <a:spcPct val="170000"/>
              </a:lnSpc>
              <a:spcBef>
                <a:spcPts val="0"/>
              </a:spcBef>
              <a:buNone/>
            </a:pPr>
            <a:r>
              <a:rPr lang="en-CA" sz="800" b="1" dirty="0">
                <a:solidFill>
                  <a:srgbClr val="000080"/>
                </a:solidFill>
                <a:latin typeface="Courier New" panose="02070309020205020404" pitchFamily="49" charset="0"/>
              </a:rPr>
              <a:t>RUN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marL="0" indent="0">
              <a:lnSpc>
                <a:spcPct val="170000"/>
              </a:lnSpc>
              <a:spcBef>
                <a:spcPts val="0"/>
              </a:spcBef>
              <a:buNone/>
            </a:pPr>
            <a:endParaRPr lang="en-CA" sz="800" b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lnSpc>
                <a:spcPct val="170000"/>
              </a:lnSpc>
              <a:spcBef>
                <a:spcPts val="0"/>
              </a:spcBef>
              <a:buNone/>
            </a:pPr>
            <a:r>
              <a:rPr lang="en-CA" sz="800" b="1" dirty="0">
                <a:solidFill>
                  <a:srgbClr val="000080"/>
                </a:solidFill>
                <a:latin typeface="Courier New" panose="02070309020205020404" pitchFamily="49" charset="0"/>
              </a:rPr>
              <a:t>DATA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SEG;</a:t>
            </a:r>
            <a:r>
              <a:rPr lang="en-CA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SET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SEG;</a:t>
            </a:r>
          </a:p>
          <a:p>
            <a:pPr marL="0" indent="0">
              <a:lnSpc>
                <a:spcPct val="170000"/>
              </a:lnSpc>
              <a:spcBef>
                <a:spcPts val="0"/>
              </a:spcBef>
              <a:buNone/>
            </a:pPr>
            <a:r>
              <a:rPr lang="en-US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WHERE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AGE &gt; </a:t>
            </a:r>
            <a:r>
              <a:rPr lang="en-US" sz="800" b="1" dirty="0">
                <a:solidFill>
                  <a:srgbClr val="008080"/>
                </a:solidFill>
                <a:latin typeface="Courier New" panose="02070309020205020404" pitchFamily="49" charset="0"/>
              </a:rPr>
              <a:t>18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AND NOT MISSING (PROVINCE) AND NOT MISSING (SALES);</a:t>
            </a:r>
          </a:p>
          <a:p>
            <a:pPr marL="0" indent="0">
              <a:lnSpc>
                <a:spcPct val="170000"/>
              </a:lnSpc>
              <a:spcBef>
                <a:spcPts val="0"/>
              </a:spcBef>
              <a:buNone/>
            </a:pPr>
            <a:r>
              <a:rPr lang="en-CA" sz="800" b="1" dirty="0">
                <a:solidFill>
                  <a:srgbClr val="000080"/>
                </a:solidFill>
                <a:latin typeface="Courier New" panose="02070309020205020404" pitchFamily="49" charset="0"/>
              </a:rPr>
              <a:t>RUN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marL="0" indent="0">
              <a:lnSpc>
                <a:spcPct val="170000"/>
              </a:lnSpc>
              <a:spcBef>
                <a:spcPts val="0"/>
              </a:spcBef>
              <a:buNone/>
            </a:pPr>
            <a:endParaRPr lang="en-CA" sz="800" b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lnSpc>
                <a:spcPct val="170000"/>
              </a:lnSpc>
              <a:spcBef>
                <a:spcPts val="0"/>
              </a:spcBef>
              <a:buNone/>
            </a:pPr>
            <a:r>
              <a:rPr lang="en-CA" sz="800" b="1" dirty="0">
                <a:solidFill>
                  <a:srgbClr val="000080"/>
                </a:solidFill>
                <a:latin typeface="Courier New" panose="02070309020205020404" pitchFamily="49" charset="0"/>
              </a:rPr>
              <a:t>PROC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800" b="1" dirty="0">
                <a:solidFill>
                  <a:srgbClr val="000080"/>
                </a:solidFill>
                <a:latin typeface="Courier New" panose="02070309020205020404" pitchFamily="49" charset="0"/>
              </a:rPr>
              <a:t>SQL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marL="0" indent="0">
              <a:lnSpc>
                <a:spcPct val="170000"/>
              </a:lnSpc>
              <a:spcBef>
                <a:spcPts val="0"/>
              </a:spcBef>
              <a:buNone/>
            </a:pPr>
            <a:r>
              <a:rPr lang="en-CA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CREATE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TABLE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After </a:t>
            </a:r>
            <a:r>
              <a:rPr lang="en-CA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AS</a:t>
            </a:r>
            <a:endParaRPr lang="en-CA" sz="800" b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lnSpc>
                <a:spcPct val="170000"/>
              </a:lnSpc>
              <a:spcBef>
                <a:spcPts val="0"/>
              </a:spcBef>
              <a:buNone/>
            </a:pPr>
            <a:r>
              <a:rPr lang="en-CA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SELECT</a:t>
            </a:r>
            <a:endParaRPr lang="en-CA" sz="800" b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lnSpc>
                <a:spcPct val="170000"/>
              </a:lnSpc>
              <a:spcBef>
                <a:spcPts val="0"/>
              </a:spcBef>
              <a:buNone/>
            </a:pPr>
            <a:r>
              <a:rPr lang="en-CA" sz="800" b="0" dirty="0">
                <a:solidFill>
                  <a:srgbClr val="800080"/>
                </a:solidFill>
                <a:latin typeface="Courier New" panose="02070309020205020404" pitchFamily="49" charset="0"/>
              </a:rPr>
              <a:t>"1"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as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id,</a:t>
            </a:r>
          </a:p>
          <a:p>
            <a:pPr marL="0" indent="0">
              <a:lnSpc>
                <a:spcPct val="170000"/>
              </a:lnSpc>
              <a:spcBef>
                <a:spcPts val="0"/>
              </a:spcBef>
              <a:buNone/>
            </a:pP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COUNT(*) </a:t>
            </a:r>
            <a:r>
              <a:rPr lang="en-US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AS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b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Total_obs_AFTER_dropping</a:t>
            </a:r>
            <a:endParaRPr lang="en-US" sz="800" b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lnSpc>
                <a:spcPct val="170000"/>
              </a:lnSpc>
              <a:spcBef>
                <a:spcPts val="0"/>
              </a:spcBef>
              <a:buNone/>
            </a:pPr>
            <a:r>
              <a:rPr lang="en-CA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FROM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SEG ;</a:t>
            </a:r>
          </a:p>
          <a:p>
            <a:pPr marL="0" indent="0">
              <a:lnSpc>
                <a:spcPct val="170000"/>
              </a:lnSpc>
              <a:spcBef>
                <a:spcPts val="0"/>
              </a:spcBef>
              <a:buNone/>
            </a:pPr>
            <a:r>
              <a:rPr lang="en-CA" sz="800" b="1" dirty="0">
                <a:solidFill>
                  <a:srgbClr val="000080"/>
                </a:solidFill>
                <a:latin typeface="Courier New" panose="02070309020205020404" pitchFamily="49" charset="0"/>
              </a:rPr>
              <a:t>QUIT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marL="0" indent="0">
              <a:lnSpc>
                <a:spcPct val="170000"/>
              </a:lnSpc>
              <a:spcBef>
                <a:spcPts val="0"/>
              </a:spcBef>
              <a:buNone/>
            </a:pPr>
            <a:r>
              <a:rPr lang="en-CA" sz="800" b="1" dirty="0">
                <a:solidFill>
                  <a:srgbClr val="000080"/>
                </a:solidFill>
                <a:latin typeface="Courier New" panose="02070309020205020404" pitchFamily="49" charset="0"/>
              </a:rPr>
              <a:t>RUN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marL="0" indent="0">
              <a:lnSpc>
                <a:spcPct val="170000"/>
              </a:lnSpc>
              <a:spcBef>
                <a:spcPts val="0"/>
              </a:spcBef>
              <a:buNone/>
            </a:pPr>
            <a:endParaRPr lang="en-CA" sz="800" b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lnSpc>
                <a:spcPct val="170000"/>
              </a:lnSpc>
              <a:spcBef>
                <a:spcPts val="0"/>
              </a:spcBef>
              <a:buNone/>
            </a:pPr>
            <a:r>
              <a:rPr lang="en-CA" sz="800" b="1" dirty="0">
                <a:solidFill>
                  <a:srgbClr val="000080"/>
                </a:solidFill>
                <a:latin typeface="Courier New" panose="02070309020205020404" pitchFamily="49" charset="0"/>
              </a:rPr>
              <a:t>DATA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COMP;</a:t>
            </a:r>
          </a:p>
          <a:p>
            <a:pPr marL="0" indent="0">
              <a:lnSpc>
                <a:spcPct val="170000"/>
              </a:lnSpc>
              <a:spcBef>
                <a:spcPts val="0"/>
              </a:spcBef>
              <a:buNone/>
            </a:pPr>
            <a:r>
              <a:rPr lang="en-CA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MERGE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BEFORE AFTER;</a:t>
            </a:r>
          </a:p>
          <a:p>
            <a:pPr marL="0" indent="0">
              <a:lnSpc>
                <a:spcPct val="170000"/>
              </a:lnSpc>
              <a:spcBef>
                <a:spcPts val="0"/>
              </a:spcBef>
              <a:buNone/>
            </a:pPr>
            <a:r>
              <a:rPr lang="en-CA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BY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ID;</a:t>
            </a:r>
          </a:p>
          <a:p>
            <a:pPr marL="0" indent="0">
              <a:lnSpc>
                <a:spcPct val="170000"/>
              </a:lnSpc>
              <a:spcBef>
                <a:spcPts val="0"/>
              </a:spcBef>
              <a:buNone/>
            </a:pPr>
            <a:endParaRPr lang="en-CA" sz="800" b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lnSpc>
                <a:spcPct val="170000"/>
              </a:lnSpc>
              <a:spcBef>
                <a:spcPts val="0"/>
              </a:spcBef>
              <a:buNone/>
            </a:pPr>
            <a:r>
              <a:rPr lang="en-CA" sz="800" b="1" dirty="0">
                <a:solidFill>
                  <a:srgbClr val="000080"/>
                </a:solidFill>
                <a:latin typeface="Courier New" panose="02070309020205020404" pitchFamily="49" charset="0"/>
              </a:rPr>
              <a:t>DATA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COMP;</a:t>
            </a:r>
            <a:r>
              <a:rPr lang="en-CA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SET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COMP;</a:t>
            </a:r>
          </a:p>
          <a:p>
            <a:pPr marL="0" indent="0">
              <a:lnSpc>
                <a:spcPct val="170000"/>
              </a:lnSpc>
              <a:spcBef>
                <a:spcPts val="0"/>
              </a:spcBef>
              <a:buNone/>
            </a:pP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PERC=</a:t>
            </a:r>
            <a:r>
              <a:rPr lang="en-US" sz="800" b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Total_obs_AFTER_dropping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/</a:t>
            </a:r>
            <a:r>
              <a:rPr lang="en-US" sz="800" b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Total_obs_BEFORE_dropping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; </a:t>
            </a:r>
          </a:p>
          <a:p>
            <a:pPr marL="0" indent="0">
              <a:lnSpc>
                <a:spcPct val="170000"/>
              </a:lnSpc>
              <a:spcBef>
                <a:spcPts val="0"/>
              </a:spcBef>
              <a:buNone/>
            </a:pPr>
            <a:r>
              <a:rPr lang="en-CA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FORMAT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PERC </a:t>
            </a:r>
            <a:r>
              <a:rPr lang="en-CA" sz="800" b="0" dirty="0">
                <a:solidFill>
                  <a:srgbClr val="008080"/>
                </a:solidFill>
                <a:latin typeface="Courier New" panose="02070309020205020404" pitchFamily="49" charset="0"/>
              </a:rPr>
              <a:t>PERCENT5.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marL="0" indent="0">
              <a:lnSpc>
                <a:spcPct val="170000"/>
              </a:lnSpc>
              <a:spcBef>
                <a:spcPts val="0"/>
              </a:spcBef>
              <a:buNone/>
            </a:pPr>
            <a:r>
              <a:rPr lang="en-CA" sz="800" b="1" dirty="0">
                <a:solidFill>
                  <a:srgbClr val="000080"/>
                </a:solidFill>
                <a:latin typeface="Courier New" panose="02070309020205020404" pitchFamily="49" charset="0"/>
              </a:rPr>
              <a:t>RUN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marL="0" indent="0">
              <a:lnSpc>
                <a:spcPct val="170000"/>
              </a:lnSpc>
              <a:spcBef>
                <a:spcPts val="0"/>
              </a:spcBef>
              <a:buNone/>
            </a:pPr>
            <a:endParaRPr lang="en-CA" sz="800" b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lnSpc>
                <a:spcPct val="170000"/>
              </a:lnSpc>
              <a:spcBef>
                <a:spcPts val="0"/>
              </a:spcBef>
              <a:buNone/>
            </a:pPr>
            <a:r>
              <a:rPr lang="en-US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TITLE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b="0" dirty="0">
                <a:solidFill>
                  <a:srgbClr val="800080"/>
                </a:solidFill>
                <a:latin typeface="Courier New" panose="02070309020205020404" pitchFamily="49" charset="0"/>
              </a:rPr>
              <a:t>"PERCENTAGE OF PRESERVED DATA"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marL="0" indent="0">
              <a:lnSpc>
                <a:spcPct val="170000"/>
              </a:lnSpc>
              <a:spcBef>
                <a:spcPts val="0"/>
              </a:spcBef>
              <a:buNone/>
            </a:pP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</a:rPr>
              <a:t>PROC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</a:rPr>
              <a:t>PRINT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DATA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=COMP; 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</a:rPr>
              <a:t>RUN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7150612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5506D940-CD1A-46A6-8495-AD6F6CF8B1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958000"/>
            <a:ext cx="12193200" cy="0"/>
          </a:xfrm>
          <a:prstGeom prst="line">
            <a:avLst/>
          </a:prstGeom>
          <a:ln w="95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id="{8384DFCF-812D-4D4D-AF17-87CF240955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94A17EF7-53A5-4DE0-BFA7-60A43A64F7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B0E17F91-3488-4CC0-9982-10628CE7C0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00000" y="0"/>
            <a:ext cx="0" cy="685800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0F541DFB-EDC6-43CF-88FC-07645C870E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311900" y="0"/>
            <a:ext cx="0" cy="685800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47207E28-DB63-4F48-B23D-8D1ACBE58F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99999" y="3429000"/>
            <a:ext cx="11292001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797D8926-A8E4-4D20-A756-90B0344162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251948" y="0"/>
            <a:ext cx="0" cy="685800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31A8922F-D21C-4F0D-8F64-5CFE39B6C3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331" y="-2573"/>
            <a:ext cx="12192000" cy="6860330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F2138F55-B2B1-4243-81E5-0916F42BDD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3092" y="86134"/>
            <a:ext cx="4346714" cy="329184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71E43A26-2A76-4C3D-941C-851850C699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56296" y="3527685"/>
            <a:ext cx="3967503" cy="3259235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60FB377D-EE76-4BA3-9487-420D1936E7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56296" y="73419"/>
            <a:ext cx="3967504" cy="3293209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01BF79A7-1FB0-4D1D-B2E5-52D7B1944DAB}"/>
              </a:ext>
            </a:extLst>
          </p:cNvPr>
          <p:cNvSpPr txBox="1"/>
          <p:nvPr/>
        </p:nvSpPr>
        <p:spPr>
          <a:xfrm>
            <a:off x="897895" y="18905"/>
            <a:ext cx="550600" cy="3648026"/>
          </a:xfrm>
          <a:prstGeom prst="rect">
            <a:avLst/>
          </a:prstGeom>
          <a:noFill/>
        </p:spPr>
        <p:txBody>
          <a:bodyPr vert="wordArtVert" wrap="square">
            <a:spAutoFit/>
          </a:bodyPr>
          <a:lstStyle/>
          <a:p>
            <a:r>
              <a:rPr lang="en-US" sz="2000" dirty="0">
                <a:solidFill>
                  <a:schemeClr val="bg2"/>
                </a:solidFill>
                <a:latin typeface="+mj-lt"/>
                <a:ea typeface="Microsoft Sans Serif" panose="020B0604020202020204" pitchFamily="34" charset="0"/>
                <a:cs typeface="Microsoft Sans Serif" panose="020B0604020202020204" pitchFamily="34" charset="0"/>
              </a:rPr>
              <a:t>Before</a:t>
            </a:r>
            <a:endParaRPr lang="en-CA" sz="2000" dirty="0">
              <a:solidFill>
                <a:schemeClr val="bg2"/>
              </a:solidFill>
              <a:latin typeface="+mj-lt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61129ED-A475-43C6-973B-3DAEC3760742}"/>
              </a:ext>
            </a:extLst>
          </p:cNvPr>
          <p:cNvSpPr txBox="1"/>
          <p:nvPr/>
        </p:nvSpPr>
        <p:spPr>
          <a:xfrm>
            <a:off x="899998" y="3413402"/>
            <a:ext cx="550600" cy="2679487"/>
          </a:xfrm>
          <a:prstGeom prst="rect">
            <a:avLst/>
          </a:prstGeom>
          <a:noFill/>
        </p:spPr>
        <p:txBody>
          <a:bodyPr vert="wordArtVert" wrap="square">
            <a:spAutoFit/>
          </a:bodyPr>
          <a:lstStyle>
            <a:defPPr>
              <a:defRPr lang="en-US"/>
            </a:defPPr>
            <a:lvl1pPr>
              <a:defRPr sz="2000">
                <a:solidFill>
                  <a:schemeClr val="bg2"/>
                </a:solidFill>
                <a:latin typeface="+mj-lt"/>
                <a:ea typeface="Microsoft Sans Serif" panose="020B0604020202020204" pitchFamily="34" charset="0"/>
                <a:cs typeface="Microsoft Sans Serif" panose="020B0604020202020204" pitchFamily="34" charset="0"/>
              </a:defRPr>
            </a:lvl1pPr>
          </a:lstStyle>
          <a:p>
            <a:r>
              <a:rPr lang="en-US"/>
              <a:t>After</a:t>
            </a:r>
            <a:endParaRPr lang="en-CA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C9DA0F7-E940-49EF-AB5D-D02C5F85531E}"/>
              </a:ext>
            </a:extLst>
          </p:cNvPr>
          <p:cNvSpPr txBox="1"/>
          <p:nvPr/>
        </p:nvSpPr>
        <p:spPr>
          <a:xfrm>
            <a:off x="211208" y="0"/>
            <a:ext cx="523990" cy="6858001"/>
          </a:xfrm>
          <a:prstGeom prst="rect">
            <a:avLst/>
          </a:prstGeom>
          <a:noFill/>
        </p:spPr>
        <p:txBody>
          <a:bodyPr vert="wordArtVert" wrap="square">
            <a:spAutoFit/>
          </a:bodyPr>
          <a:lstStyle/>
          <a:p>
            <a:r>
              <a:rPr lang="en-US" b="1" dirty="0">
                <a:solidFill>
                  <a:schemeClr val="bg2"/>
                </a:solidFill>
              </a:rPr>
              <a:t>Deactivation Reasons</a:t>
            </a:r>
            <a:endParaRPr lang="en-CA" b="1" dirty="0"/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C37FBEBE-AAA0-4226-A4AA-146252C7CBA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37342" y="3510036"/>
            <a:ext cx="4318213" cy="3291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3746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5506D940-CD1A-46A6-8495-AD6F6CF8B1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958000"/>
            <a:ext cx="12193200" cy="0"/>
          </a:xfrm>
          <a:prstGeom prst="line">
            <a:avLst/>
          </a:prstGeom>
          <a:ln w="95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id="{8384DFCF-812D-4D4D-AF17-87CF240955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94A17EF7-53A5-4DE0-BFA7-60A43A64F7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B0E17F91-3488-4CC0-9982-10628CE7C0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00000" y="0"/>
            <a:ext cx="0" cy="685800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0F541DFB-EDC6-43CF-88FC-07645C870E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311900" y="0"/>
            <a:ext cx="0" cy="685800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47207E28-DB63-4F48-B23D-8D1ACBE58F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99999" y="3429000"/>
            <a:ext cx="11292001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797D8926-A8E4-4D20-A756-90B0344162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251948" y="0"/>
            <a:ext cx="0" cy="685800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31A8922F-D21C-4F0D-8F64-5CFE39B6C3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331" y="-2573"/>
            <a:ext cx="12192000" cy="6860330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F2138F55-B2B1-4243-81E5-0916F42BDD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23092" y="93391"/>
            <a:ext cx="4346714" cy="3277326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71E43A26-2A76-4C3D-941C-851850C699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56296" y="3658644"/>
            <a:ext cx="3967503" cy="2997318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60FB377D-EE76-4BA3-9487-420D1936E7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56296" y="227522"/>
            <a:ext cx="3967504" cy="2985003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01BF79A7-1FB0-4D1D-B2E5-52D7B1944DAB}"/>
              </a:ext>
            </a:extLst>
          </p:cNvPr>
          <p:cNvSpPr txBox="1"/>
          <p:nvPr/>
        </p:nvSpPr>
        <p:spPr>
          <a:xfrm>
            <a:off x="897895" y="18905"/>
            <a:ext cx="550600" cy="3648026"/>
          </a:xfrm>
          <a:prstGeom prst="rect">
            <a:avLst/>
          </a:prstGeom>
          <a:noFill/>
        </p:spPr>
        <p:txBody>
          <a:bodyPr vert="wordArtVert" wrap="square">
            <a:spAutoFit/>
          </a:bodyPr>
          <a:lstStyle/>
          <a:p>
            <a:r>
              <a:rPr lang="en-US" sz="2000" dirty="0">
                <a:solidFill>
                  <a:schemeClr val="bg2"/>
                </a:solidFill>
                <a:latin typeface="+mj-lt"/>
                <a:ea typeface="Microsoft Sans Serif" panose="020B0604020202020204" pitchFamily="34" charset="0"/>
                <a:cs typeface="Microsoft Sans Serif" panose="020B0604020202020204" pitchFamily="34" charset="0"/>
              </a:rPr>
              <a:t>Before</a:t>
            </a:r>
            <a:endParaRPr lang="en-CA" sz="2000" dirty="0">
              <a:solidFill>
                <a:schemeClr val="bg2"/>
              </a:solidFill>
              <a:latin typeface="+mj-lt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61129ED-A475-43C6-973B-3DAEC3760742}"/>
              </a:ext>
            </a:extLst>
          </p:cNvPr>
          <p:cNvSpPr txBox="1"/>
          <p:nvPr/>
        </p:nvSpPr>
        <p:spPr>
          <a:xfrm>
            <a:off x="899998" y="3413402"/>
            <a:ext cx="550600" cy="2679487"/>
          </a:xfrm>
          <a:prstGeom prst="rect">
            <a:avLst/>
          </a:prstGeom>
          <a:noFill/>
        </p:spPr>
        <p:txBody>
          <a:bodyPr vert="wordArtVert" wrap="square">
            <a:spAutoFit/>
          </a:bodyPr>
          <a:lstStyle>
            <a:defPPr>
              <a:defRPr lang="en-US"/>
            </a:defPPr>
            <a:lvl1pPr>
              <a:defRPr sz="2000">
                <a:solidFill>
                  <a:schemeClr val="bg2"/>
                </a:solidFill>
                <a:latin typeface="+mj-lt"/>
                <a:ea typeface="Microsoft Sans Serif" panose="020B0604020202020204" pitchFamily="34" charset="0"/>
                <a:cs typeface="Microsoft Sans Serif" panose="020B0604020202020204" pitchFamily="34" charset="0"/>
              </a:defRPr>
            </a:lvl1pPr>
          </a:lstStyle>
          <a:p>
            <a:r>
              <a:rPr lang="en-US"/>
              <a:t>After</a:t>
            </a:r>
            <a:endParaRPr lang="en-CA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C9DA0F7-E940-49EF-AB5D-D02C5F85531E}"/>
              </a:ext>
            </a:extLst>
          </p:cNvPr>
          <p:cNvSpPr txBox="1"/>
          <p:nvPr/>
        </p:nvSpPr>
        <p:spPr>
          <a:xfrm>
            <a:off x="211208" y="0"/>
            <a:ext cx="523990" cy="6858001"/>
          </a:xfrm>
          <a:prstGeom prst="rect">
            <a:avLst/>
          </a:prstGeom>
          <a:noFill/>
        </p:spPr>
        <p:txBody>
          <a:bodyPr vert="wordArtVert" wrap="square">
            <a:spAutoFit/>
          </a:bodyPr>
          <a:lstStyle/>
          <a:p>
            <a:pPr algn="ctr"/>
            <a:r>
              <a:rPr lang="en-US" b="1" dirty="0">
                <a:solidFill>
                  <a:schemeClr val="bg2"/>
                </a:solidFill>
              </a:rPr>
              <a:t>Good credit</a:t>
            </a:r>
            <a:endParaRPr lang="en-CA" b="1" dirty="0"/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C37FBEBE-AAA0-4226-A4AA-146252C7CBA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23092" y="3515232"/>
            <a:ext cx="4346714" cy="3281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9539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5506D940-CD1A-46A6-8495-AD6F6CF8B1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958000"/>
            <a:ext cx="12193200" cy="0"/>
          </a:xfrm>
          <a:prstGeom prst="line">
            <a:avLst/>
          </a:prstGeom>
          <a:ln w="95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id="{8384DFCF-812D-4D4D-AF17-87CF240955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94A17EF7-53A5-4DE0-BFA7-60A43A64F7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B0E17F91-3488-4CC0-9982-10628CE7C0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00000" y="0"/>
            <a:ext cx="0" cy="685800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0F541DFB-EDC6-43CF-88FC-07645C870E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311900" y="0"/>
            <a:ext cx="0" cy="685800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47207E28-DB63-4F48-B23D-8D1ACBE58F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99999" y="3429000"/>
            <a:ext cx="11292001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797D8926-A8E4-4D20-A756-90B0344162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251948" y="0"/>
            <a:ext cx="0" cy="685800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31A8922F-D21C-4F0D-8F64-5CFE39B6C3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331" y="-2573"/>
            <a:ext cx="12192000" cy="6860330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F2138F55-B2B1-4243-81E5-0916F42BDD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23092" y="98678"/>
            <a:ext cx="4346714" cy="3266751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71E43A26-2A76-4C3D-941C-851850C699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2873" y="3510699"/>
            <a:ext cx="3794348" cy="3293208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60FB377D-EE76-4BA3-9487-420D1936E7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50162" y="227522"/>
            <a:ext cx="3379771" cy="2985003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01BF79A7-1FB0-4D1D-B2E5-52D7B1944DAB}"/>
              </a:ext>
            </a:extLst>
          </p:cNvPr>
          <p:cNvSpPr txBox="1"/>
          <p:nvPr/>
        </p:nvSpPr>
        <p:spPr>
          <a:xfrm>
            <a:off x="897895" y="18905"/>
            <a:ext cx="550600" cy="3648026"/>
          </a:xfrm>
          <a:prstGeom prst="rect">
            <a:avLst/>
          </a:prstGeom>
          <a:noFill/>
        </p:spPr>
        <p:txBody>
          <a:bodyPr vert="wordArtVert" wrap="square">
            <a:spAutoFit/>
          </a:bodyPr>
          <a:lstStyle/>
          <a:p>
            <a:r>
              <a:rPr lang="en-US" sz="2000" dirty="0">
                <a:solidFill>
                  <a:schemeClr val="bg2"/>
                </a:solidFill>
                <a:latin typeface="+mj-lt"/>
                <a:ea typeface="Microsoft Sans Serif" panose="020B0604020202020204" pitchFamily="34" charset="0"/>
                <a:cs typeface="Microsoft Sans Serif" panose="020B0604020202020204" pitchFamily="34" charset="0"/>
              </a:rPr>
              <a:t>Before</a:t>
            </a:r>
            <a:endParaRPr lang="en-CA" sz="2000" dirty="0">
              <a:solidFill>
                <a:schemeClr val="bg2"/>
              </a:solidFill>
              <a:latin typeface="+mj-lt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61129ED-A475-43C6-973B-3DAEC3760742}"/>
              </a:ext>
            </a:extLst>
          </p:cNvPr>
          <p:cNvSpPr txBox="1"/>
          <p:nvPr/>
        </p:nvSpPr>
        <p:spPr>
          <a:xfrm>
            <a:off x="899998" y="3413402"/>
            <a:ext cx="550600" cy="2679487"/>
          </a:xfrm>
          <a:prstGeom prst="rect">
            <a:avLst/>
          </a:prstGeom>
          <a:noFill/>
        </p:spPr>
        <p:txBody>
          <a:bodyPr vert="wordArtVert" wrap="square">
            <a:spAutoFit/>
          </a:bodyPr>
          <a:lstStyle>
            <a:defPPr>
              <a:defRPr lang="en-US"/>
            </a:defPPr>
            <a:lvl1pPr>
              <a:defRPr sz="2000">
                <a:solidFill>
                  <a:schemeClr val="bg2"/>
                </a:solidFill>
                <a:latin typeface="+mj-lt"/>
                <a:ea typeface="Microsoft Sans Serif" panose="020B0604020202020204" pitchFamily="34" charset="0"/>
                <a:cs typeface="Microsoft Sans Serif" panose="020B0604020202020204" pitchFamily="34" charset="0"/>
              </a:defRPr>
            </a:lvl1pPr>
          </a:lstStyle>
          <a:p>
            <a:r>
              <a:rPr lang="en-US"/>
              <a:t>After</a:t>
            </a:r>
            <a:endParaRPr lang="en-CA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C9DA0F7-E940-49EF-AB5D-D02C5F85531E}"/>
              </a:ext>
            </a:extLst>
          </p:cNvPr>
          <p:cNvSpPr txBox="1"/>
          <p:nvPr/>
        </p:nvSpPr>
        <p:spPr>
          <a:xfrm>
            <a:off x="211208" y="0"/>
            <a:ext cx="523990" cy="6858001"/>
          </a:xfrm>
          <a:prstGeom prst="rect">
            <a:avLst/>
          </a:prstGeom>
          <a:noFill/>
        </p:spPr>
        <p:txBody>
          <a:bodyPr vert="wordArtVert" wrap="square">
            <a:spAutoFit/>
          </a:bodyPr>
          <a:lstStyle/>
          <a:p>
            <a:pPr algn="ctr"/>
            <a:r>
              <a:rPr lang="en-US" b="1" dirty="0">
                <a:solidFill>
                  <a:schemeClr val="bg2"/>
                </a:solidFill>
              </a:rPr>
              <a:t>Rate Plan</a:t>
            </a:r>
            <a:endParaRPr lang="en-CA" b="1" dirty="0"/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C37FBEBE-AAA0-4226-A4AA-146252C7CBA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23092" y="3511834"/>
            <a:ext cx="4346714" cy="3288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3122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5506D940-CD1A-46A6-8495-AD6F6CF8B1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958000"/>
            <a:ext cx="12193200" cy="0"/>
          </a:xfrm>
          <a:prstGeom prst="line">
            <a:avLst/>
          </a:prstGeom>
          <a:ln w="95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id="{8384DFCF-812D-4D4D-AF17-87CF240955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94A17EF7-53A5-4DE0-BFA7-60A43A64F7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B0E17F91-3488-4CC0-9982-10628CE7C0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00000" y="0"/>
            <a:ext cx="0" cy="685800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0F541DFB-EDC6-43CF-88FC-07645C870E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311900" y="0"/>
            <a:ext cx="0" cy="685800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47207E28-DB63-4F48-B23D-8D1ACBE58F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99999" y="3429000"/>
            <a:ext cx="11292001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797D8926-A8E4-4D20-A756-90B0344162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251948" y="0"/>
            <a:ext cx="0" cy="685800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31A8922F-D21C-4F0D-8F64-5CFE39B6C3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331" y="-2573"/>
            <a:ext cx="12192000" cy="6860330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F2138F55-B2B1-4243-81E5-0916F42BDD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26622" y="98678"/>
            <a:ext cx="4339654" cy="3266751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71E43A26-2A76-4C3D-941C-851850C699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78669" y="3510699"/>
            <a:ext cx="3722757" cy="3293208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60FB377D-EE76-4BA3-9487-420D1936E7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50162" y="260012"/>
            <a:ext cx="3379771" cy="2920022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01BF79A7-1FB0-4D1D-B2E5-52D7B1944DAB}"/>
              </a:ext>
            </a:extLst>
          </p:cNvPr>
          <p:cNvSpPr txBox="1"/>
          <p:nvPr/>
        </p:nvSpPr>
        <p:spPr>
          <a:xfrm>
            <a:off x="897895" y="18905"/>
            <a:ext cx="550600" cy="3648026"/>
          </a:xfrm>
          <a:prstGeom prst="rect">
            <a:avLst/>
          </a:prstGeom>
          <a:noFill/>
        </p:spPr>
        <p:txBody>
          <a:bodyPr vert="wordArtVert" wrap="square">
            <a:spAutoFit/>
          </a:bodyPr>
          <a:lstStyle/>
          <a:p>
            <a:r>
              <a:rPr lang="en-US" sz="2000" dirty="0">
                <a:solidFill>
                  <a:schemeClr val="bg2"/>
                </a:solidFill>
                <a:latin typeface="+mj-lt"/>
                <a:ea typeface="Microsoft Sans Serif" panose="020B0604020202020204" pitchFamily="34" charset="0"/>
                <a:cs typeface="Microsoft Sans Serif" panose="020B0604020202020204" pitchFamily="34" charset="0"/>
              </a:rPr>
              <a:t>Before</a:t>
            </a:r>
            <a:endParaRPr lang="en-CA" sz="2000" dirty="0">
              <a:solidFill>
                <a:schemeClr val="bg2"/>
              </a:solidFill>
              <a:latin typeface="+mj-lt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61129ED-A475-43C6-973B-3DAEC3760742}"/>
              </a:ext>
            </a:extLst>
          </p:cNvPr>
          <p:cNvSpPr txBox="1"/>
          <p:nvPr/>
        </p:nvSpPr>
        <p:spPr>
          <a:xfrm>
            <a:off x="899998" y="3413402"/>
            <a:ext cx="550600" cy="2679487"/>
          </a:xfrm>
          <a:prstGeom prst="rect">
            <a:avLst/>
          </a:prstGeom>
          <a:noFill/>
        </p:spPr>
        <p:txBody>
          <a:bodyPr vert="wordArtVert" wrap="square">
            <a:spAutoFit/>
          </a:bodyPr>
          <a:lstStyle>
            <a:defPPr>
              <a:defRPr lang="en-US"/>
            </a:defPPr>
            <a:lvl1pPr>
              <a:defRPr sz="2000">
                <a:solidFill>
                  <a:schemeClr val="bg2"/>
                </a:solidFill>
                <a:latin typeface="+mj-lt"/>
                <a:ea typeface="Microsoft Sans Serif" panose="020B0604020202020204" pitchFamily="34" charset="0"/>
                <a:cs typeface="Microsoft Sans Serif" panose="020B0604020202020204" pitchFamily="34" charset="0"/>
              </a:defRPr>
            </a:lvl1pPr>
          </a:lstStyle>
          <a:p>
            <a:r>
              <a:rPr lang="en-US"/>
              <a:t>After</a:t>
            </a:r>
            <a:endParaRPr lang="en-CA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C9DA0F7-E940-49EF-AB5D-D02C5F85531E}"/>
              </a:ext>
            </a:extLst>
          </p:cNvPr>
          <p:cNvSpPr txBox="1"/>
          <p:nvPr/>
        </p:nvSpPr>
        <p:spPr>
          <a:xfrm>
            <a:off x="211208" y="0"/>
            <a:ext cx="523990" cy="6858001"/>
          </a:xfrm>
          <a:prstGeom prst="rect">
            <a:avLst/>
          </a:prstGeom>
          <a:noFill/>
        </p:spPr>
        <p:txBody>
          <a:bodyPr vert="wordArtVert" wrap="square">
            <a:spAutoFit/>
          </a:bodyPr>
          <a:lstStyle/>
          <a:p>
            <a:pPr algn="ctr"/>
            <a:r>
              <a:rPr lang="en-US" b="1" dirty="0">
                <a:solidFill>
                  <a:schemeClr val="bg2"/>
                </a:solidFill>
              </a:rPr>
              <a:t>Dealer Type</a:t>
            </a:r>
            <a:endParaRPr lang="en-CA" b="1" dirty="0"/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C37FBEBE-AAA0-4226-A4AA-146252C7CBA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24264" y="3510036"/>
            <a:ext cx="4344369" cy="3291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5293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5506D940-CD1A-46A6-8495-AD6F6CF8B1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958000"/>
            <a:ext cx="12193200" cy="0"/>
          </a:xfrm>
          <a:prstGeom prst="line">
            <a:avLst/>
          </a:prstGeom>
          <a:ln w="95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id="{8384DFCF-812D-4D4D-AF17-87CF240955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94A17EF7-53A5-4DE0-BFA7-60A43A64F7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B0E17F91-3488-4CC0-9982-10628CE7C0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00000" y="0"/>
            <a:ext cx="0" cy="685800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0F541DFB-EDC6-43CF-88FC-07645C870E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311900" y="0"/>
            <a:ext cx="0" cy="685800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47207E28-DB63-4F48-B23D-8D1ACBE58F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99999" y="3429000"/>
            <a:ext cx="11292001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797D8926-A8E4-4D20-A756-90B0344162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251948" y="0"/>
            <a:ext cx="0" cy="685800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31A8922F-D21C-4F0D-8F64-5CFE39B6C3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331" y="-2573"/>
            <a:ext cx="12192000" cy="6860330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F2138F55-B2B1-4243-81E5-0916F42BDD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37206" y="98678"/>
            <a:ext cx="4318485" cy="3266751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71E43A26-2A76-4C3D-941C-851850C699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36317" y="3510699"/>
            <a:ext cx="3407461" cy="3293208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60FB377D-EE76-4BA3-9487-420D1936E7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69059" y="260012"/>
            <a:ext cx="2941976" cy="2920022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01BF79A7-1FB0-4D1D-B2E5-52D7B1944DAB}"/>
              </a:ext>
            </a:extLst>
          </p:cNvPr>
          <p:cNvSpPr txBox="1"/>
          <p:nvPr/>
        </p:nvSpPr>
        <p:spPr>
          <a:xfrm>
            <a:off x="897895" y="18905"/>
            <a:ext cx="550600" cy="3648026"/>
          </a:xfrm>
          <a:prstGeom prst="rect">
            <a:avLst/>
          </a:prstGeom>
          <a:noFill/>
        </p:spPr>
        <p:txBody>
          <a:bodyPr vert="wordArtVert" wrap="square">
            <a:spAutoFit/>
          </a:bodyPr>
          <a:lstStyle/>
          <a:p>
            <a:r>
              <a:rPr lang="en-US" sz="2000" dirty="0">
                <a:solidFill>
                  <a:schemeClr val="bg2"/>
                </a:solidFill>
                <a:latin typeface="+mj-lt"/>
                <a:ea typeface="Microsoft Sans Serif" panose="020B0604020202020204" pitchFamily="34" charset="0"/>
                <a:cs typeface="Microsoft Sans Serif" panose="020B0604020202020204" pitchFamily="34" charset="0"/>
              </a:rPr>
              <a:t>Before</a:t>
            </a:r>
            <a:endParaRPr lang="en-CA" sz="2000" dirty="0">
              <a:solidFill>
                <a:schemeClr val="bg2"/>
              </a:solidFill>
              <a:latin typeface="+mj-lt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61129ED-A475-43C6-973B-3DAEC3760742}"/>
              </a:ext>
            </a:extLst>
          </p:cNvPr>
          <p:cNvSpPr txBox="1"/>
          <p:nvPr/>
        </p:nvSpPr>
        <p:spPr>
          <a:xfrm>
            <a:off x="899998" y="3413402"/>
            <a:ext cx="550600" cy="2679487"/>
          </a:xfrm>
          <a:prstGeom prst="rect">
            <a:avLst/>
          </a:prstGeom>
          <a:noFill/>
        </p:spPr>
        <p:txBody>
          <a:bodyPr vert="wordArtVert" wrap="square">
            <a:spAutoFit/>
          </a:bodyPr>
          <a:lstStyle>
            <a:defPPr>
              <a:defRPr lang="en-US"/>
            </a:defPPr>
            <a:lvl1pPr>
              <a:defRPr sz="2000">
                <a:solidFill>
                  <a:schemeClr val="bg2"/>
                </a:solidFill>
                <a:latin typeface="+mj-lt"/>
                <a:ea typeface="Microsoft Sans Serif" panose="020B0604020202020204" pitchFamily="34" charset="0"/>
                <a:cs typeface="Microsoft Sans Serif" panose="020B0604020202020204" pitchFamily="34" charset="0"/>
              </a:defRPr>
            </a:lvl1pPr>
          </a:lstStyle>
          <a:p>
            <a:r>
              <a:rPr lang="en-US"/>
              <a:t>After</a:t>
            </a:r>
            <a:endParaRPr lang="en-CA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C9DA0F7-E940-49EF-AB5D-D02C5F85531E}"/>
              </a:ext>
            </a:extLst>
          </p:cNvPr>
          <p:cNvSpPr txBox="1"/>
          <p:nvPr/>
        </p:nvSpPr>
        <p:spPr>
          <a:xfrm>
            <a:off x="211208" y="0"/>
            <a:ext cx="523990" cy="6858001"/>
          </a:xfrm>
          <a:prstGeom prst="rect">
            <a:avLst/>
          </a:prstGeom>
          <a:noFill/>
        </p:spPr>
        <p:txBody>
          <a:bodyPr vert="wordArtVert" wrap="square">
            <a:spAutoFit/>
          </a:bodyPr>
          <a:lstStyle/>
          <a:p>
            <a:pPr algn="ctr"/>
            <a:r>
              <a:rPr lang="en-US" b="1" dirty="0">
                <a:solidFill>
                  <a:schemeClr val="bg2"/>
                </a:solidFill>
              </a:rPr>
              <a:t>Province</a:t>
            </a:r>
            <a:endParaRPr lang="en-CA" b="1" dirty="0"/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C37FBEBE-AAA0-4226-A4AA-146252C7CBA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23092" y="3526608"/>
            <a:ext cx="4346714" cy="3258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9102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5506D940-CD1A-46A6-8495-AD6F6CF8B1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958000"/>
            <a:ext cx="12193200" cy="0"/>
          </a:xfrm>
          <a:prstGeom prst="line">
            <a:avLst/>
          </a:prstGeom>
          <a:ln w="95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id="{8384DFCF-812D-4D4D-AF17-87CF240955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94A17EF7-53A5-4DE0-BFA7-60A43A64F7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B0E17F91-3488-4CC0-9982-10628CE7C0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00000" y="0"/>
            <a:ext cx="0" cy="685800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0F541DFB-EDC6-43CF-88FC-07645C870E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311900" y="0"/>
            <a:ext cx="0" cy="685800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47207E28-DB63-4F48-B23D-8D1ACBE58F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99999" y="3429000"/>
            <a:ext cx="11292001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797D8926-A8E4-4D20-A756-90B0344162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251948" y="0"/>
            <a:ext cx="0" cy="685800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31A8922F-D21C-4F0D-8F64-5CFE39B6C3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331" y="-2573"/>
            <a:ext cx="12192000" cy="6860330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F2138F55-B2B1-4243-81E5-0916F42BDD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37206" y="98678"/>
            <a:ext cx="4318485" cy="326675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71E43A26-2A76-4C3D-941C-851850C699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36317" y="3816771"/>
            <a:ext cx="3407461" cy="2681064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60FB377D-EE76-4BA3-9487-420D1936E7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69059" y="519332"/>
            <a:ext cx="2941976" cy="2401381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01BF79A7-1FB0-4D1D-B2E5-52D7B1944DAB}"/>
              </a:ext>
            </a:extLst>
          </p:cNvPr>
          <p:cNvSpPr txBox="1"/>
          <p:nvPr/>
        </p:nvSpPr>
        <p:spPr>
          <a:xfrm>
            <a:off x="897895" y="18905"/>
            <a:ext cx="550600" cy="3648026"/>
          </a:xfrm>
          <a:prstGeom prst="rect">
            <a:avLst/>
          </a:prstGeom>
          <a:noFill/>
        </p:spPr>
        <p:txBody>
          <a:bodyPr vert="wordArtVert" wrap="square">
            <a:spAutoFit/>
          </a:bodyPr>
          <a:lstStyle/>
          <a:p>
            <a:r>
              <a:rPr lang="en-US" sz="2000" dirty="0">
                <a:solidFill>
                  <a:schemeClr val="bg2"/>
                </a:solidFill>
                <a:latin typeface="+mj-lt"/>
                <a:ea typeface="Microsoft Sans Serif" panose="020B0604020202020204" pitchFamily="34" charset="0"/>
                <a:cs typeface="Microsoft Sans Serif" panose="020B0604020202020204" pitchFamily="34" charset="0"/>
              </a:rPr>
              <a:t>Before</a:t>
            </a:r>
            <a:endParaRPr lang="en-CA" sz="2000" dirty="0">
              <a:solidFill>
                <a:schemeClr val="bg2"/>
              </a:solidFill>
              <a:latin typeface="+mj-lt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61129ED-A475-43C6-973B-3DAEC3760742}"/>
              </a:ext>
            </a:extLst>
          </p:cNvPr>
          <p:cNvSpPr txBox="1"/>
          <p:nvPr/>
        </p:nvSpPr>
        <p:spPr>
          <a:xfrm>
            <a:off x="899998" y="3413402"/>
            <a:ext cx="550600" cy="2679487"/>
          </a:xfrm>
          <a:prstGeom prst="rect">
            <a:avLst/>
          </a:prstGeom>
          <a:noFill/>
        </p:spPr>
        <p:txBody>
          <a:bodyPr vert="wordArtVert" wrap="square">
            <a:spAutoFit/>
          </a:bodyPr>
          <a:lstStyle>
            <a:defPPr>
              <a:defRPr lang="en-US"/>
            </a:defPPr>
            <a:lvl1pPr>
              <a:defRPr sz="2000">
                <a:solidFill>
                  <a:schemeClr val="bg2"/>
                </a:solidFill>
                <a:latin typeface="+mj-lt"/>
                <a:ea typeface="Microsoft Sans Serif" panose="020B0604020202020204" pitchFamily="34" charset="0"/>
                <a:cs typeface="Microsoft Sans Serif" panose="020B0604020202020204" pitchFamily="34" charset="0"/>
              </a:defRPr>
            </a:lvl1pPr>
          </a:lstStyle>
          <a:p>
            <a:r>
              <a:rPr lang="en-US"/>
              <a:t>After</a:t>
            </a:r>
            <a:endParaRPr lang="en-CA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C9DA0F7-E940-49EF-AB5D-D02C5F85531E}"/>
              </a:ext>
            </a:extLst>
          </p:cNvPr>
          <p:cNvSpPr txBox="1"/>
          <p:nvPr/>
        </p:nvSpPr>
        <p:spPr>
          <a:xfrm>
            <a:off x="211208" y="0"/>
            <a:ext cx="523990" cy="6858001"/>
          </a:xfrm>
          <a:prstGeom prst="rect">
            <a:avLst/>
          </a:prstGeom>
          <a:noFill/>
        </p:spPr>
        <p:txBody>
          <a:bodyPr vert="wordArtVert" wrap="square">
            <a:spAutoFit/>
          </a:bodyPr>
          <a:lstStyle/>
          <a:p>
            <a:pPr algn="ctr"/>
            <a:r>
              <a:rPr lang="en-US" b="1" dirty="0">
                <a:solidFill>
                  <a:schemeClr val="bg2"/>
                </a:solidFill>
              </a:rPr>
              <a:t>Segmented Tenure</a:t>
            </a:r>
            <a:endParaRPr lang="en-CA" b="1" dirty="0"/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C37FBEBE-AAA0-4226-A4AA-146252C7CBA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68163" y="3526608"/>
            <a:ext cx="4256572" cy="3258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5958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5506D940-CD1A-46A6-8495-AD6F6CF8B1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958000"/>
            <a:ext cx="12193200" cy="0"/>
          </a:xfrm>
          <a:prstGeom prst="line">
            <a:avLst/>
          </a:prstGeom>
          <a:ln w="95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id="{8384DFCF-812D-4D4D-AF17-87CF240955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94A17EF7-53A5-4DE0-BFA7-60A43A64F7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B0E17F91-3488-4CC0-9982-10628CE7C0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00000" y="0"/>
            <a:ext cx="0" cy="685800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0F541DFB-EDC6-43CF-88FC-07645C870E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311900" y="0"/>
            <a:ext cx="0" cy="685800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47207E28-DB63-4F48-B23D-8D1ACBE58F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99999" y="3429000"/>
            <a:ext cx="11292001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797D8926-A8E4-4D20-A756-90B0344162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251948" y="0"/>
            <a:ext cx="0" cy="685800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31A8922F-D21C-4F0D-8F64-5CFE39B6C3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331" y="-2573"/>
            <a:ext cx="12192000" cy="6860330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F2138F55-B2B1-4243-81E5-0916F42BDD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37206" y="115281"/>
            <a:ext cx="4318485" cy="3233545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71E43A26-2A76-4C3D-941C-851850C699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36317" y="3759975"/>
            <a:ext cx="3407461" cy="2794656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60FB377D-EE76-4BA3-9487-420D1936E7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69059" y="411832"/>
            <a:ext cx="2941976" cy="2616381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01BF79A7-1FB0-4D1D-B2E5-52D7B1944DAB}"/>
              </a:ext>
            </a:extLst>
          </p:cNvPr>
          <p:cNvSpPr txBox="1"/>
          <p:nvPr/>
        </p:nvSpPr>
        <p:spPr>
          <a:xfrm>
            <a:off x="897895" y="18905"/>
            <a:ext cx="550600" cy="3648026"/>
          </a:xfrm>
          <a:prstGeom prst="rect">
            <a:avLst/>
          </a:prstGeom>
          <a:noFill/>
        </p:spPr>
        <p:txBody>
          <a:bodyPr vert="wordArtVert" wrap="square">
            <a:spAutoFit/>
          </a:bodyPr>
          <a:lstStyle/>
          <a:p>
            <a:r>
              <a:rPr lang="en-US" sz="2000" dirty="0">
                <a:solidFill>
                  <a:schemeClr val="bg2"/>
                </a:solidFill>
                <a:latin typeface="+mj-lt"/>
                <a:ea typeface="Microsoft Sans Serif" panose="020B0604020202020204" pitchFamily="34" charset="0"/>
                <a:cs typeface="Microsoft Sans Serif" panose="020B0604020202020204" pitchFamily="34" charset="0"/>
              </a:rPr>
              <a:t>Before</a:t>
            </a:r>
            <a:endParaRPr lang="en-CA" sz="2000" dirty="0">
              <a:solidFill>
                <a:schemeClr val="bg2"/>
              </a:solidFill>
              <a:latin typeface="+mj-lt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61129ED-A475-43C6-973B-3DAEC3760742}"/>
              </a:ext>
            </a:extLst>
          </p:cNvPr>
          <p:cNvSpPr txBox="1"/>
          <p:nvPr/>
        </p:nvSpPr>
        <p:spPr>
          <a:xfrm>
            <a:off x="899998" y="3413402"/>
            <a:ext cx="550600" cy="2679487"/>
          </a:xfrm>
          <a:prstGeom prst="rect">
            <a:avLst/>
          </a:prstGeom>
          <a:noFill/>
        </p:spPr>
        <p:txBody>
          <a:bodyPr vert="wordArtVert" wrap="square">
            <a:spAutoFit/>
          </a:bodyPr>
          <a:lstStyle>
            <a:defPPr>
              <a:defRPr lang="en-US"/>
            </a:defPPr>
            <a:lvl1pPr>
              <a:defRPr sz="2000">
                <a:solidFill>
                  <a:schemeClr val="bg2"/>
                </a:solidFill>
                <a:latin typeface="+mj-lt"/>
                <a:ea typeface="Microsoft Sans Serif" panose="020B0604020202020204" pitchFamily="34" charset="0"/>
                <a:cs typeface="Microsoft Sans Serif" panose="020B0604020202020204" pitchFamily="34" charset="0"/>
              </a:defRPr>
            </a:lvl1pPr>
          </a:lstStyle>
          <a:p>
            <a:r>
              <a:rPr lang="en-US"/>
              <a:t>After</a:t>
            </a:r>
            <a:endParaRPr lang="en-CA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C9DA0F7-E940-49EF-AB5D-D02C5F85531E}"/>
              </a:ext>
            </a:extLst>
          </p:cNvPr>
          <p:cNvSpPr txBox="1"/>
          <p:nvPr/>
        </p:nvSpPr>
        <p:spPr>
          <a:xfrm>
            <a:off x="211208" y="0"/>
            <a:ext cx="523990" cy="6858001"/>
          </a:xfrm>
          <a:prstGeom prst="rect">
            <a:avLst/>
          </a:prstGeom>
          <a:noFill/>
        </p:spPr>
        <p:txBody>
          <a:bodyPr vert="wordArtVert" wrap="square">
            <a:spAutoFit/>
          </a:bodyPr>
          <a:lstStyle/>
          <a:p>
            <a:pPr algn="ctr"/>
            <a:r>
              <a:rPr lang="en-US" b="1" dirty="0">
                <a:solidFill>
                  <a:schemeClr val="bg2"/>
                </a:solidFill>
              </a:rPr>
              <a:t>Segmented Age</a:t>
            </a:r>
            <a:endParaRPr lang="en-CA" b="1" dirty="0"/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C37FBEBE-AAA0-4226-A4AA-146252C7CBA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41591" y="3526608"/>
            <a:ext cx="4309716" cy="3258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9326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CFF384FA-A314-44A7-A8D0-A5B072C068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F207D4E-9AD2-486E-974F-2A1243D8B6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31190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429383-B5FB-4205-AE7D-C9F69875B7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3026" y="324001"/>
            <a:ext cx="4525960" cy="6092674"/>
          </a:xfrm>
        </p:spPr>
        <p:txBody>
          <a:bodyPr anchor="t">
            <a:normAutofit/>
          </a:bodyPr>
          <a:lstStyle/>
          <a:p>
            <a:r>
              <a:rPr lang="en-US">
                <a:solidFill>
                  <a:schemeClr val="bg2"/>
                </a:solidFill>
              </a:rPr>
              <a:t>Introduction</a:t>
            </a:r>
            <a:endParaRPr lang="en-CA">
              <a:solidFill>
                <a:schemeClr val="bg2"/>
              </a:solidFill>
            </a:endParaRPr>
          </a:p>
        </p:txBody>
      </p:sp>
      <p:pic>
        <p:nvPicPr>
          <p:cNvPr id="5" name="Picture 4" descr="Graph on document with pen">
            <a:extLst>
              <a:ext uri="{FF2B5EF4-FFF2-40B4-BE49-F238E27FC236}">
                <a16:creationId xmlns:a16="http://schemas.microsoft.com/office/drawing/2014/main" id="{49755800-8EC5-44CE-85C6-C45F48E443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45" r="-1" b="15444"/>
          <a:stretch/>
        </p:blipFill>
        <p:spPr>
          <a:xfrm>
            <a:off x="6312734" y="10"/>
            <a:ext cx="5879267" cy="3218390"/>
          </a:xfrm>
          <a:custGeom>
            <a:avLst/>
            <a:gdLst/>
            <a:ahLst/>
            <a:cxnLst/>
            <a:rect l="l" t="t" r="r" b="b"/>
            <a:pathLst>
              <a:path w="5879267" h="3218400">
                <a:moveTo>
                  <a:pt x="0" y="0"/>
                </a:moveTo>
                <a:lnTo>
                  <a:pt x="5879267" y="0"/>
                </a:lnTo>
                <a:lnTo>
                  <a:pt x="5879267" y="3218400"/>
                </a:lnTo>
                <a:lnTo>
                  <a:pt x="0" y="3218400"/>
                </a:lnTo>
                <a:close/>
              </a:path>
            </a:pathLst>
          </a:cu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803B7D9-A8DC-4B4E-B297-FDE3A3622B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00000" y="0"/>
            <a:ext cx="0" cy="685800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3076B2E-01EF-48D3-8414-1FB359F8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311901" y="0"/>
            <a:ext cx="0" cy="685800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45594C-3F1B-4876-89C4-D93C94CCF4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80214" y="3644900"/>
            <a:ext cx="4968874" cy="2771775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altLang="en-US" dirty="0">
                <a:solidFill>
                  <a:schemeClr val="tx2"/>
                </a:solidFill>
              </a:rPr>
              <a:t>Today’s marketplace demands that businesses reduce customer turnover. 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altLang="en-US" dirty="0">
                <a:solidFill>
                  <a:schemeClr val="tx2"/>
                </a:solidFill>
              </a:rPr>
              <a:t>This project analyses 2 years' worth of customers data of a telecommunications company with the goal of getting insights into customer’s </a:t>
            </a:r>
            <a:r>
              <a:rPr lang="en-US" altLang="en-US" dirty="0" err="1">
                <a:solidFill>
                  <a:schemeClr val="tx2"/>
                </a:solidFill>
              </a:rPr>
              <a:t>behaviours</a:t>
            </a:r>
            <a:r>
              <a:rPr lang="en-US" altLang="en-US" dirty="0">
                <a:solidFill>
                  <a:schemeClr val="tx2"/>
                </a:solidFill>
              </a:rPr>
              <a:t> and identify which features are key to design the best marketing strategy.</a:t>
            </a:r>
          </a:p>
        </p:txBody>
      </p:sp>
    </p:spTree>
    <p:extLst>
      <p:ext uri="{BB962C8B-B14F-4D97-AF65-F5344CB8AC3E}">
        <p14:creationId xmlns:p14="http://schemas.microsoft.com/office/powerpoint/2010/main" val="26277001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5506D940-CD1A-46A6-8495-AD6F6CF8B1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958000"/>
            <a:ext cx="12193200" cy="0"/>
          </a:xfrm>
          <a:prstGeom prst="line">
            <a:avLst/>
          </a:prstGeom>
          <a:ln w="95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id="{8384DFCF-812D-4D4D-AF17-87CF240955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94A17EF7-53A5-4DE0-BFA7-60A43A64F7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B0E17F91-3488-4CC0-9982-10628CE7C0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00000" y="0"/>
            <a:ext cx="0" cy="685800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0F541DFB-EDC6-43CF-88FC-07645C870E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311900" y="0"/>
            <a:ext cx="0" cy="685800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47207E28-DB63-4F48-B23D-8D1ACBE58F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99999" y="3429000"/>
            <a:ext cx="11292001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797D8926-A8E4-4D20-A756-90B0344162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251948" y="0"/>
            <a:ext cx="0" cy="685800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31A8922F-D21C-4F0D-8F64-5CFE39B6C3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331" y="-2573"/>
            <a:ext cx="12192000" cy="6860330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F2138F55-B2B1-4243-81E5-0916F42BDD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37206" y="100685"/>
            <a:ext cx="4318485" cy="3262737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71E43A26-2A76-4C3D-941C-851850C699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36317" y="3769452"/>
            <a:ext cx="3407461" cy="2775702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60FB377D-EE76-4BA3-9487-420D1936E7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69059" y="412478"/>
            <a:ext cx="2941976" cy="2615089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01BF79A7-1FB0-4D1D-B2E5-52D7B1944DAB}"/>
              </a:ext>
            </a:extLst>
          </p:cNvPr>
          <p:cNvSpPr txBox="1"/>
          <p:nvPr/>
        </p:nvSpPr>
        <p:spPr>
          <a:xfrm>
            <a:off x="897895" y="18905"/>
            <a:ext cx="550600" cy="3648026"/>
          </a:xfrm>
          <a:prstGeom prst="rect">
            <a:avLst/>
          </a:prstGeom>
          <a:noFill/>
        </p:spPr>
        <p:txBody>
          <a:bodyPr vert="wordArtVert" wrap="square">
            <a:spAutoFit/>
          </a:bodyPr>
          <a:lstStyle/>
          <a:p>
            <a:r>
              <a:rPr lang="en-US" sz="2000" dirty="0">
                <a:solidFill>
                  <a:schemeClr val="bg2"/>
                </a:solidFill>
                <a:latin typeface="+mj-lt"/>
                <a:ea typeface="Microsoft Sans Serif" panose="020B0604020202020204" pitchFamily="34" charset="0"/>
                <a:cs typeface="Microsoft Sans Serif" panose="020B0604020202020204" pitchFamily="34" charset="0"/>
              </a:rPr>
              <a:t>Before</a:t>
            </a:r>
            <a:endParaRPr lang="en-CA" sz="2000" dirty="0">
              <a:solidFill>
                <a:schemeClr val="bg2"/>
              </a:solidFill>
              <a:latin typeface="+mj-lt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61129ED-A475-43C6-973B-3DAEC3760742}"/>
              </a:ext>
            </a:extLst>
          </p:cNvPr>
          <p:cNvSpPr txBox="1"/>
          <p:nvPr/>
        </p:nvSpPr>
        <p:spPr>
          <a:xfrm>
            <a:off x="899998" y="3413402"/>
            <a:ext cx="550600" cy="2679487"/>
          </a:xfrm>
          <a:prstGeom prst="rect">
            <a:avLst/>
          </a:prstGeom>
          <a:noFill/>
        </p:spPr>
        <p:txBody>
          <a:bodyPr vert="wordArtVert" wrap="square">
            <a:spAutoFit/>
          </a:bodyPr>
          <a:lstStyle>
            <a:defPPr>
              <a:defRPr lang="en-US"/>
            </a:defPPr>
            <a:lvl1pPr>
              <a:defRPr sz="2000">
                <a:solidFill>
                  <a:schemeClr val="bg2"/>
                </a:solidFill>
                <a:latin typeface="+mj-lt"/>
                <a:ea typeface="Microsoft Sans Serif" panose="020B0604020202020204" pitchFamily="34" charset="0"/>
                <a:cs typeface="Microsoft Sans Serif" panose="020B0604020202020204" pitchFamily="34" charset="0"/>
              </a:defRPr>
            </a:lvl1pPr>
          </a:lstStyle>
          <a:p>
            <a:r>
              <a:rPr lang="en-US"/>
              <a:t>After</a:t>
            </a:r>
            <a:endParaRPr lang="en-CA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C9DA0F7-E940-49EF-AB5D-D02C5F85531E}"/>
              </a:ext>
            </a:extLst>
          </p:cNvPr>
          <p:cNvSpPr txBox="1"/>
          <p:nvPr/>
        </p:nvSpPr>
        <p:spPr>
          <a:xfrm>
            <a:off x="211208" y="0"/>
            <a:ext cx="523990" cy="6858001"/>
          </a:xfrm>
          <a:prstGeom prst="rect">
            <a:avLst/>
          </a:prstGeom>
          <a:noFill/>
        </p:spPr>
        <p:txBody>
          <a:bodyPr vert="wordArtVert" wrap="square">
            <a:spAutoFit/>
          </a:bodyPr>
          <a:lstStyle/>
          <a:p>
            <a:pPr algn="ctr"/>
            <a:r>
              <a:rPr lang="en-US" b="1" dirty="0">
                <a:solidFill>
                  <a:schemeClr val="bg2"/>
                </a:solidFill>
              </a:rPr>
              <a:t>Segmented Sales</a:t>
            </a:r>
            <a:endParaRPr lang="en-CA" b="1" dirty="0"/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C37FBEBE-AAA0-4226-A4AA-146252C7CBA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37363" y="3526608"/>
            <a:ext cx="4318172" cy="3258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8087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CFF384FA-A314-44A7-A8D0-A5B072C068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F207D4E-9AD2-486E-974F-2A1243D8B6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511675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BFC157-C08C-488D-AF3C-6EB1D63054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7277" y="1056306"/>
            <a:ext cx="3417119" cy="1526988"/>
          </a:xfrm>
        </p:spPr>
        <p:txBody>
          <a:bodyPr vert="horz" wrap="square" lIns="0" tIns="0" rIns="0" bIns="0" rtlCol="0" anchor="t" anchorCtr="0">
            <a:normAutofit/>
          </a:bodyPr>
          <a:lstStyle/>
          <a:p>
            <a:r>
              <a:rPr lang="en-US" sz="1500" dirty="0">
                <a:solidFill>
                  <a:schemeClr val="bg2"/>
                </a:solidFill>
              </a:rPr>
              <a:t>/*UNIVARIATE ANALYSIS*/</a:t>
            </a:r>
            <a:br>
              <a:rPr lang="en-US" sz="1500" dirty="0">
                <a:solidFill>
                  <a:schemeClr val="bg2"/>
                </a:solidFill>
              </a:rPr>
            </a:br>
            <a:br>
              <a:rPr lang="en-US" sz="1500" dirty="0">
                <a:solidFill>
                  <a:schemeClr val="bg2"/>
                </a:solidFill>
              </a:rPr>
            </a:br>
            <a:r>
              <a:rPr lang="en-CA" sz="1800" dirty="0">
                <a:solidFill>
                  <a:schemeClr val="bg1"/>
                </a:solidFill>
                <a:latin typeface="Courier New" panose="02070309020205020404" pitchFamily="49" charset="0"/>
              </a:rPr>
              <a:t>%</a:t>
            </a:r>
            <a:r>
              <a:rPr lang="en-CA" sz="1800" b="1" i="1" dirty="0">
                <a:solidFill>
                  <a:schemeClr val="bg1"/>
                </a:solidFill>
                <a:latin typeface="Courier New" panose="02070309020205020404" pitchFamily="49" charset="0"/>
              </a:rPr>
              <a:t>NUMERICAL</a:t>
            </a:r>
            <a:r>
              <a:rPr lang="en-CA" sz="1800" b="0" i="0" dirty="0">
                <a:solidFill>
                  <a:schemeClr val="bg1"/>
                </a:solidFill>
                <a:latin typeface="Courier New" panose="02070309020205020404" pitchFamily="49" charset="0"/>
              </a:rPr>
              <a:t>(</a:t>
            </a:r>
            <a:r>
              <a:rPr lang="en-CA" sz="1800" b="0" i="0" dirty="0" err="1">
                <a:solidFill>
                  <a:schemeClr val="bg1"/>
                </a:solidFill>
                <a:latin typeface="Courier New" panose="02070309020205020404" pitchFamily="49" charset="0"/>
              </a:rPr>
              <a:t>SEG,Age</a:t>
            </a:r>
            <a:r>
              <a:rPr lang="en-CA" sz="1800" b="0" i="0" dirty="0">
                <a:solidFill>
                  <a:schemeClr val="bg1"/>
                </a:solidFill>
                <a:latin typeface="Courier New" panose="02070309020205020404" pitchFamily="49" charset="0"/>
              </a:rPr>
              <a:t>);</a:t>
            </a:r>
            <a:br>
              <a:rPr lang="en-CA" sz="1800" b="0" i="0" dirty="0">
                <a:solidFill>
                  <a:schemeClr val="bg1"/>
                </a:solidFill>
                <a:latin typeface="Courier New" panose="02070309020205020404" pitchFamily="49" charset="0"/>
              </a:rPr>
            </a:br>
            <a:r>
              <a:rPr lang="en-CA" sz="1800" b="0" i="0" dirty="0">
                <a:solidFill>
                  <a:schemeClr val="bg1"/>
                </a:solidFill>
                <a:latin typeface="Courier New" panose="02070309020205020404" pitchFamily="49" charset="0"/>
              </a:rPr>
              <a:t>%</a:t>
            </a:r>
            <a:r>
              <a:rPr lang="en-CA" sz="1800" b="1" i="1" dirty="0">
                <a:solidFill>
                  <a:schemeClr val="bg1"/>
                </a:solidFill>
                <a:latin typeface="Courier New" panose="02070309020205020404" pitchFamily="49" charset="0"/>
              </a:rPr>
              <a:t>NUMERICAL</a:t>
            </a:r>
            <a:r>
              <a:rPr lang="en-CA" sz="1800" b="0" i="0" dirty="0">
                <a:solidFill>
                  <a:schemeClr val="bg1"/>
                </a:solidFill>
                <a:latin typeface="Courier New" panose="02070309020205020404" pitchFamily="49" charset="0"/>
              </a:rPr>
              <a:t>(</a:t>
            </a:r>
            <a:r>
              <a:rPr lang="en-CA" sz="1800" b="0" i="0" dirty="0" err="1">
                <a:solidFill>
                  <a:schemeClr val="bg1"/>
                </a:solidFill>
                <a:latin typeface="Courier New" panose="02070309020205020404" pitchFamily="49" charset="0"/>
              </a:rPr>
              <a:t>SEG,Sales</a:t>
            </a:r>
            <a:r>
              <a:rPr lang="en-CA" sz="1800" b="0" i="0" dirty="0">
                <a:solidFill>
                  <a:schemeClr val="bg1"/>
                </a:solidFill>
                <a:latin typeface="Courier New" panose="02070309020205020404" pitchFamily="49" charset="0"/>
              </a:rPr>
              <a:t>);</a:t>
            </a:r>
            <a:br>
              <a:rPr lang="en-CA" sz="1800" b="0" i="0" dirty="0">
                <a:solidFill>
                  <a:schemeClr val="bg1"/>
                </a:solidFill>
                <a:latin typeface="Courier New" panose="02070309020205020404" pitchFamily="49" charset="0"/>
              </a:rPr>
            </a:br>
            <a:r>
              <a:rPr lang="en-CA" sz="1600" b="0" i="0" dirty="0">
                <a:solidFill>
                  <a:schemeClr val="bg1"/>
                </a:solidFill>
                <a:latin typeface="Courier New" panose="02070309020205020404" pitchFamily="49" charset="0"/>
              </a:rPr>
              <a:t>%</a:t>
            </a:r>
            <a:r>
              <a:rPr lang="en-CA" sz="1600" b="1" i="1" dirty="0">
                <a:solidFill>
                  <a:schemeClr val="bg1"/>
                </a:solidFill>
                <a:latin typeface="Courier New" panose="02070309020205020404" pitchFamily="49" charset="0"/>
              </a:rPr>
              <a:t>NUMERICAL</a:t>
            </a:r>
            <a:r>
              <a:rPr lang="en-CA" sz="1600" b="0" i="0" dirty="0">
                <a:solidFill>
                  <a:schemeClr val="bg1"/>
                </a:solidFill>
                <a:latin typeface="Courier New" panose="02070309020205020404" pitchFamily="49" charset="0"/>
              </a:rPr>
              <a:t>(</a:t>
            </a:r>
            <a:r>
              <a:rPr lang="en-CA" sz="1600" b="0" i="0" dirty="0" err="1">
                <a:solidFill>
                  <a:schemeClr val="bg1"/>
                </a:solidFill>
                <a:latin typeface="Courier New" panose="02070309020205020404" pitchFamily="49" charset="0"/>
              </a:rPr>
              <a:t>SEG,Tenure</a:t>
            </a:r>
            <a:r>
              <a:rPr lang="en-CA" sz="1600" b="0" i="0" dirty="0">
                <a:solidFill>
                  <a:schemeClr val="bg1"/>
                </a:solidFill>
                <a:latin typeface="Courier New" panose="02070309020205020404" pitchFamily="49" charset="0"/>
              </a:rPr>
              <a:t>);</a:t>
            </a:r>
            <a:br>
              <a:rPr lang="en-US" sz="1500" b="0" i="0" dirty="0">
                <a:solidFill>
                  <a:schemeClr val="bg2"/>
                </a:solidFill>
              </a:rPr>
            </a:br>
            <a:endParaRPr lang="en-US" sz="1500" dirty="0">
              <a:solidFill>
                <a:schemeClr val="bg2"/>
              </a:solidFill>
            </a:endParaRPr>
          </a:p>
        </p:txBody>
      </p:sp>
      <p:pic>
        <p:nvPicPr>
          <p:cNvPr id="30" name="Picture 29" descr="Graph on document with pen">
            <a:extLst>
              <a:ext uri="{FF2B5EF4-FFF2-40B4-BE49-F238E27FC236}">
                <a16:creationId xmlns:a16="http://schemas.microsoft.com/office/drawing/2014/main" id="{F5A26CA2-CF1C-4883-98F5-BA821999FA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407" r="5687" b="1"/>
          <a:stretch/>
        </p:blipFill>
        <p:spPr>
          <a:xfrm>
            <a:off x="900001" y="3639600"/>
            <a:ext cx="3611671" cy="3218400"/>
          </a:xfrm>
          <a:custGeom>
            <a:avLst/>
            <a:gdLst/>
            <a:ahLst/>
            <a:cxnLst/>
            <a:rect l="l" t="t" r="r" b="b"/>
            <a:pathLst>
              <a:path w="3611671" h="3218400">
                <a:moveTo>
                  <a:pt x="0" y="0"/>
                </a:moveTo>
                <a:lnTo>
                  <a:pt x="3611671" y="0"/>
                </a:lnTo>
                <a:lnTo>
                  <a:pt x="3611671" y="3218400"/>
                </a:lnTo>
                <a:lnTo>
                  <a:pt x="0" y="3218400"/>
                </a:lnTo>
                <a:close/>
              </a:path>
            </a:pathLst>
          </a:custGeom>
        </p:spPr>
      </p:pic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DDABEAEC-86D5-402A-A094-1496818B03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00000" y="0"/>
            <a:ext cx="0" cy="685800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4A0B0B18-A097-4B90-8493-769B2B81F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98800" y="3639600"/>
            <a:ext cx="11293200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6D5F2437-E140-4495-9305-6012166652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511675" y="0"/>
            <a:ext cx="0" cy="685800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7B6CE95-D2FC-4628-BFA0-C7A5F0B17CCD}"/>
              </a:ext>
            </a:extLst>
          </p:cNvPr>
          <p:cNvSpPr txBox="1"/>
          <p:nvPr/>
        </p:nvSpPr>
        <p:spPr>
          <a:xfrm>
            <a:off x="4979988" y="942392"/>
            <a:ext cx="6769100" cy="547428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SzPct val="70000"/>
              <a:buFont typeface="Wingdings 2" panose="05020102010507070707" pitchFamily="18" charset="2"/>
              <a:buChar char="à"/>
            </a:pPr>
            <a:r>
              <a:rPr lang="en-US" sz="800" dirty="0">
                <a:solidFill>
                  <a:schemeClr val="bg2"/>
                </a:solidFill>
              </a:rPr>
              <a:t>/*UNIVARIATE ANALYSIS*/</a:t>
            </a:r>
            <a:endParaRPr lang="en-US" sz="400" dirty="0">
              <a:solidFill>
                <a:schemeClr val="tx2"/>
              </a:solidFill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4AB1197-8427-49EB-B42D-47A248936987}"/>
              </a:ext>
            </a:extLst>
          </p:cNvPr>
          <p:cNvSpPr txBox="1"/>
          <p:nvPr/>
        </p:nvSpPr>
        <p:spPr>
          <a:xfrm>
            <a:off x="305318" y="125412"/>
            <a:ext cx="394742" cy="512338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>
              <a:lnSpc>
                <a:spcPct val="104000"/>
              </a:lnSpc>
              <a:spcBef>
                <a:spcPts val="800"/>
              </a:spcBef>
              <a:buSzPct val="70000"/>
            </a:pPr>
            <a:r>
              <a:rPr lang="en-US" sz="2400" b="1" dirty="0">
                <a:solidFill>
                  <a:schemeClr val="bg2"/>
                </a:solidFill>
              </a:rPr>
              <a:t>U</a:t>
            </a:r>
          </a:p>
          <a:p>
            <a:pPr>
              <a:lnSpc>
                <a:spcPct val="104000"/>
              </a:lnSpc>
              <a:spcBef>
                <a:spcPts val="800"/>
              </a:spcBef>
              <a:buSzPct val="70000"/>
            </a:pPr>
            <a:r>
              <a:rPr lang="en-US" sz="2400" b="1" dirty="0">
                <a:solidFill>
                  <a:schemeClr val="bg2"/>
                </a:solidFill>
              </a:rPr>
              <a:t>N</a:t>
            </a:r>
          </a:p>
          <a:p>
            <a:pPr>
              <a:lnSpc>
                <a:spcPct val="104000"/>
              </a:lnSpc>
              <a:spcBef>
                <a:spcPts val="800"/>
              </a:spcBef>
              <a:buSzPct val="70000"/>
            </a:pPr>
            <a:r>
              <a:rPr lang="en-US" sz="2400" b="1" dirty="0">
                <a:solidFill>
                  <a:schemeClr val="bg2"/>
                </a:solidFill>
              </a:rPr>
              <a:t>I</a:t>
            </a:r>
          </a:p>
          <a:p>
            <a:pPr>
              <a:lnSpc>
                <a:spcPct val="104000"/>
              </a:lnSpc>
              <a:spcBef>
                <a:spcPts val="800"/>
              </a:spcBef>
              <a:buSzPct val="70000"/>
            </a:pPr>
            <a:r>
              <a:rPr lang="en-US" sz="2400" b="1" dirty="0">
                <a:solidFill>
                  <a:schemeClr val="bg2"/>
                </a:solidFill>
              </a:rPr>
              <a:t>V</a:t>
            </a:r>
          </a:p>
          <a:p>
            <a:pPr>
              <a:lnSpc>
                <a:spcPct val="104000"/>
              </a:lnSpc>
              <a:spcBef>
                <a:spcPts val="800"/>
              </a:spcBef>
              <a:buSzPct val="70000"/>
            </a:pPr>
            <a:r>
              <a:rPr lang="en-US" sz="2400" b="1" dirty="0">
                <a:solidFill>
                  <a:schemeClr val="bg2"/>
                </a:solidFill>
              </a:rPr>
              <a:t>A</a:t>
            </a:r>
          </a:p>
          <a:p>
            <a:pPr>
              <a:lnSpc>
                <a:spcPct val="104000"/>
              </a:lnSpc>
              <a:spcBef>
                <a:spcPts val="800"/>
              </a:spcBef>
              <a:buSzPct val="70000"/>
            </a:pPr>
            <a:r>
              <a:rPr lang="en-US" sz="2400" b="1" dirty="0">
                <a:solidFill>
                  <a:schemeClr val="bg2"/>
                </a:solidFill>
              </a:rPr>
              <a:t>R</a:t>
            </a:r>
          </a:p>
          <a:p>
            <a:pPr>
              <a:lnSpc>
                <a:spcPct val="104000"/>
              </a:lnSpc>
              <a:spcBef>
                <a:spcPts val="800"/>
              </a:spcBef>
              <a:buSzPct val="70000"/>
            </a:pPr>
            <a:r>
              <a:rPr lang="en-US" sz="2400" b="1" dirty="0">
                <a:solidFill>
                  <a:schemeClr val="bg2"/>
                </a:solidFill>
              </a:rPr>
              <a:t>I</a:t>
            </a:r>
          </a:p>
          <a:p>
            <a:pPr>
              <a:lnSpc>
                <a:spcPct val="104000"/>
              </a:lnSpc>
              <a:spcBef>
                <a:spcPts val="800"/>
              </a:spcBef>
              <a:buSzPct val="70000"/>
            </a:pPr>
            <a:r>
              <a:rPr lang="en-US" sz="2400" b="1" dirty="0">
                <a:solidFill>
                  <a:schemeClr val="bg2"/>
                </a:solidFill>
              </a:rPr>
              <a:t>A</a:t>
            </a:r>
          </a:p>
          <a:p>
            <a:pPr>
              <a:lnSpc>
                <a:spcPct val="104000"/>
              </a:lnSpc>
              <a:spcBef>
                <a:spcPts val="800"/>
              </a:spcBef>
              <a:buSzPct val="70000"/>
            </a:pPr>
            <a:r>
              <a:rPr lang="en-US" sz="2400" b="1" dirty="0">
                <a:solidFill>
                  <a:schemeClr val="bg2"/>
                </a:solidFill>
              </a:rPr>
              <a:t>T</a:t>
            </a:r>
          </a:p>
          <a:p>
            <a:pPr>
              <a:lnSpc>
                <a:spcPct val="104000"/>
              </a:lnSpc>
              <a:spcBef>
                <a:spcPts val="800"/>
              </a:spcBef>
              <a:buSzPct val="70000"/>
            </a:pPr>
            <a:r>
              <a:rPr lang="en-US" sz="2400" b="1" dirty="0">
                <a:solidFill>
                  <a:schemeClr val="bg2"/>
                </a:solidFill>
              </a:rPr>
              <a:t>E</a:t>
            </a:r>
            <a:endParaRPr lang="en-US" sz="2400" b="1" dirty="0">
              <a:solidFill>
                <a:schemeClr val="bg1">
                  <a:alpha val="56000"/>
                </a:schemeClr>
              </a:solidFill>
              <a:latin typeface="+mj-lt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1F2EFEE-9579-4DCC-8F2F-3B2C7FACFA3C}"/>
              </a:ext>
            </a:extLst>
          </p:cNvPr>
          <p:cNvSpPr txBox="1"/>
          <p:nvPr/>
        </p:nvSpPr>
        <p:spPr>
          <a:xfrm>
            <a:off x="4680793" y="125412"/>
            <a:ext cx="7342081" cy="6441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CA" sz="1100" b="1" dirty="0">
                <a:solidFill>
                  <a:srgbClr val="000080"/>
                </a:solidFill>
                <a:latin typeface="Courier New" panose="02070309020205020404" pitchFamily="49" charset="0"/>
              </a:rPr>
              <a:t>%MACRO</a:t>
            </a:r>
            <a:r>
              <a:rPr lang="en-CA" sz="1100" b="0" dirty="0">
                <a:solidFill>
                  <a:srgbClr val="000000"/>
                </a:solidFill>
                <a:latin typeface="Courier New" panose="02070309020205020404" pitchFamily="49" charset="0"/>
              </a:rPr>
              <a:t> NUMERICAL(DATA,VAR);</a:t>
            </a:r>
          </a:p>
          <a:p>
            <a:pPr>
              <a:lnSpc>
                <a:spcPct val="150000"/>
              </a:lnSpc>
            </a:pPr>
            <a:r>
              <a:rPr lang="en-US" sz="1100" b="0" dirty="0">
                <a:solidFill>
                  <a:srgbClr val="000000"/>
                </a:solidFill>
                <a:latin typeface="Courier New" panose="02070309020205020404" pitchFamily="49" charset="0"/>
              </a:rPr>
              <a:t>TITLE </a:t>
            </a:r>
            <a:r>
              <a:rPr lang="en-US" sz="1100" b="0" dirty="0">
                <a:solidFill>
                  <a:srgbClr val="800080"/>
                </a:solidFill>
                <a:latin typeface="Courier New" panose="02070309020205020404" pitchFamily="49" charset="0"/>
              </a:rPr>
              <a:t>"THIS IS UNIVARIATE ANALYSIS FOR &amp;VAR IN $DATA"</a:t>
            </a:r>
            <a:r>
              <a:rPr lang="en-US" sz="1100" b="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CA" sz="1100" b="0" dirty="0">
                <a:solidFill>
                  <a:srgbClr val="000000"/>
                </a:solidFill>
                <a:latin typeface="Courier New" panose="02070309020205020404" pitchFamily="49" charset="0"/>
              </a:rPr>
              <a:t>PROC MEANS DATA=&amp;DATA N NMISS MEAN MEDIAN MODE MIN MAX STDDEV VAR RANGE QRANGE MAXDEC=</a:t>
            </a:r>
            <a:r>
              <a:rPr lang="en-CA" sz="1100" b="1" dirty="0">
                <a:solidFill>
                  <a:srgbClr val="008080"/>
                </a:solidFill>
                <a:latin typeface="Courier New" panose="02070309020205020404" pitchFamily="49" charset="0"/>
              </a:rPr>
              <a:t>2</a:t>
            </a:r>
            <a:r>
              <a:rPr lang="en-CA" sz="1100" b="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CA" sz="1100" b="0" dirty="0">
                <a:solidFill>
                  <a:srgbClr val="000000"/>
                </a:solidFill>
                <a:latin typeface="Courier New" panose="02070309020205020404" pitchFamily="49" charset="0"/>
              </a:rPr>
              <a:t>VAR &amp;var;</a:t>
            </a:r>
          </a:p>
          <a:p>
            <a:pPr>
              <a:lnSpc>
                <a:spcPct val="150000"/>
              </a:lnSpc>
            </a:pPr>
            <a:endParaRPr lang="en-CA" sz="1100" b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1100" b="0" dirty="0">
                <a:solidFill>
                  <a:srgbClr val="000000"/>
                </a:solidFill>
                <a:latin typeface="Courier New" panose="02070309020205020404" pitchFamily="49" charset="0"/>
              </a:rPr>
              <a:t> TITLE </a:t>
            </a:r>
            <a:r>
              <a:rPr lang="en-US" sz="1100" b="0" dirty="0">
                <a:solidFill>
                  <a:srgbClr val="800080"/>
                </a:solidFill>
                <a:latin typeface="Courier New" panose="02070309020205020404" pitchFamily="49" charset="0"/>
              </a:rPr>
              <a:t>"THIS IS HISTOGRAM FOR &amp;VAR"</a:t>
            </a:r>
            <a:r>
              <a:rPr lang="en-US" sz="1100" b="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CA" sz="1100" b="0" dirty="0">
                <a:solidFill>
                  <a:srgbClr val="000000"/>
                </a:solidFill>
                <a:latin typeface="Courier New" panose="02070309020205020404" pitchFamily="49" charset="0"/>
              </a:rPr>
              <a:t> PROC SGPLOT DATA=&amp;DATA;</a:t>
            </a:r>
          </a:p>
          <a:p>
            <a:pPr>
              <a:lnSpc>
                <a:spcPct val="150000"/>
              </a:lnSpc>
            </a:pPr>
            <a:r>
              <a:rPr lang="sv-SE" sz="1100" b="0" dirty="0">
                <a:solidFill>
                  <a:srgbClr val="000000"/>
                </a:solidFill>
                <a:latin typeface="Courier New" panose="02070309020205020404" pitchFamily="49" charset="0"/>
              </a:rPr>
              <a:t>  HISTOGRAM &amp;VAR / fillattrs=(color = Plum)dataskin=pressed;</a:t>
            </a:r>
          </a:p>
          <a:p>
            <a:pPr>
              <a:lnSpc>
                <a:spcPct val="150000"/>
              </a:lnSpc>
            </a:pPr>
            <a:r>
              <a:rPr lang="en-US" sz="1100" b="0" dirty="0">
                <a:solidFill>
                  <a:srgbClr val="000000"/>
                </a:solidFill>
                <a:latin typeface="Courier New" panose="02070309020205020404" pitchFamily="49" charset="0"/>
              </a:rPr>
              <a:t>  DENSITY &amp;VAR/ </a:t>
            </a:r>
            <a:r>
              <a:rPr lang="en-US" sz="1100" b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lineattrs</a:t>
            </a:r>
            <a:r>
              <a:rPr lang="en-US" sz="1100" b="0" dirty="0">
                <a:solidFill>
                  <a:srgbClr val="000000"/>
                </a:solidFill>
                <a:latin typeface="Courier New" panose="02070309020205020404" pitchFamily="49" charset="0"/>
              </a:rPr>
              <a:t>= (color = black);</a:t>
            </a:r>
          </a:p>
          <a:p>
            <a:pPr>
              <a:lnSpc>
                <a:spcPct val="150000"/>
              </a:lnSpc>
            </a:pPr>
            <a:r>
              <a:rPr lang="en-CA" sz="1100" b="0" dirty="0">
                <a:solidFill>
                  <a:srgbClr val="000000"/>
                </a:solidFill>
                <a:latin typeface="Courier New" panose="02070309020205020404" pitchFamily="49" charset="0"/>
              </a:rPr>
              <a:t>  DENSITY &amp;VAR/type=kernel </a:t>
            </a:r>
            <a:r>
              <a:rPr lang="en-CA" sz="1100" b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lineattrs</a:t>
            </a:r>
            <a:r>
              <a:rPr lang="en-CA" sz="1100" b="0" dirty="0">
                <a:solidFill>
                  <a:srgbClr val="000000"/>
                </a:solidFill>
                <a:latin typeface="Courier New" panose="02070309020205020404" pitchFamily="49" charset="0"/>
              </a:rPr>
              <a:t>= (color= </a:t>
            </a:r>
            <a:r>
              <a:rPr lang="en-CA" sz="1100" b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darkBlue</a:t>
            </a:r>
            <a:r>
              <a:rPr lang="en-CA" sz="1100" b="0" dirty="0">
                <a:solidFill>
                  <a:srgbClr val="000000"/>
                </a:solidFill>
                <a:latin typeface="Courier New" panose="02070309020205020404" pitchFamily="49" charset="0"/>
              </a:rPr>
              <a:t>) ;</a:t>
            </a:r>
          </a:p>
          <a:p>
            <a:pPr>
              <a:lnSpc>
                <a:spcPct val="150000"/>
              </a:lnSpc>
            </a:pPr>
            <a:r>
              <a:rPr lang="en-CA" sz="1100" b="0" dirty="0">
                <a:solidFill>
                  <a:srgbClr val="000000"/>
                </a:solidFill>
                <a:latin typeface="Courier New" panose="02070309020205020404" pitchFamily="49" charset="0"/>
              </a:rPr>
              <a:t>    STYLEATTRS </a:t>
            </a:r>
          </a:p>
          <a:p>
            <a:pPr>
              <a:lnSpc>
                <a:spcPct val="150000"/>
              </a:lnSpc>
            </a:pPr>
            <a:r>
              <a:rPr lang="en-CA" sz="1100" b="0" dirty="0">
                <a:solidFill>
                  <a:srgbClr val="000000"/>
                </a:solidFill>
                <a:latin typeface="Courier New" panose="02070309020205020404" pitchFamily="49" charset="0"/>
              </a:rPr>
              <a:t>    BACKCOLOR=snow</a:t>
            </a:r>
          </a:p>
          <a:p>
            <a:pPr>
              <a:lnSpc>
                <a:spcPct val="150000"/>
              </a:lnSpc>
            </a:pPr>
            <a:r>
              <a:rPr lang="en-CA" sz="1100" b="0" dirty="0">
                <a:solidFill>
                  <a:srgbClr val="000000"/>
                </a:solidFill>
                <a:latin typeface="Courier New" panose="02070309020205020404" pitchFamily="49" charset="0"/>
              </a:rPr>
              <a:t>    WALLCOLOR= WhiteSmoke;</a:t>
            </a:r>
          </a:p>
          <a:p>
            <a:pPr>
              <a:lnSpc>
                <a:spcPct val="150000"/>
              </a:lnSpc>
            </a:pPr>
            <a:r>
              <a:rPr lang="en-US" sz="11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KEYLEGEND / LOCATION=inside POSITION=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topright;RUN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r>
              <a:rPr lang="en-CA" sz="1100" b="0" dirty="0">
                <a:solidFill>
                  <a:srgbClr val="000000"/>
                </a:solidFill>
                <a:latin typeface="Courier New" panose="02070309020205020404" pitchFamily="49" charset="0"/>
              </a:rPr>
              <a:t> QUIT;</a:t>
            </a:r>
          </a:p>
          <a:p>
            <a:pPr>
              <a:lnSpc>
                <a:spcPct val="150000"/>
              </a:lnSpc>
            </a:pPr>
            <a:r>
              <a:rPr lang="en-US" sz="1100" b="0" dirty="0">
                <a:solidFill>
                  <a:srgbClr val="000000"/>
                </a:solidFill>
                <a:latin typeface="Courier New" panose="02070309020205020404" pitchFamily="49" charset="0"/>
              </a:rPr>
              <a:t> TITLE </a:t>
            </a:r>
            <a:r>
              <a:rPr lang="en-US" sz="1100" b="0" dirty="0">
                <a:solidFill>
                  <a:srgbClr val="800080"/>
                </a:solidFill>
                <a:latin typeface="Courier New" panose="02070309020205020404" pitchFamily="49" charset="0"/>
              </a:rPr>
              <a:t>"THIS IS HORIZONTAL BOXPLOT FOR &amp;VAR"</a:t>
            </a:r>
            <a:r>
              <a:rPr lang="en-US" sz="1100" b="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CA" sz="1100" b="0" dirty="0">
                <a:solidFill>
                  <a:srgbClr val="000000"/>
                </a:solidFill>
                <a:latin typeface="Courier New" panose="02070309020205020404" pitchFamily="49" charset="0"/>
              </a:rPr>
              <a:t> PROC SGPLOT DATA=&amp;DATA;</a:t>
            </a:r>
          </a:p>
          <a:p>
            <a:pPr>
              <a:lnSpc>
                <a:spcPct val="150000"/>
              </a:lnSpc>
            </a:pPr>
            <a:r>
              <a:rPr lang="en-CA" sz="1100" b="0" dirty="0">
                <a:solidFill>
                  <a:srgbClr val="000000"/>
                </a:solidFill>
                <a:latin typeface="Courier New" panose="02070309020205020404" pitchFamily="49" charset="0"/>
              </a:rPr>
              <a:t>  HBOX &amp;VAR / </a:t>
            </a:r>
            <a:r>
              <a:rPr lang="en-CA" sz="1100" b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fillattrs</a:t>
            </a:r>
            <a:r>
              <a:rPr lang="en-CA" sz="1100" b="0" dirty="0">
                <a:solidFill>
                  <a:srgbClr val="000000"/>
                </a:solidFill>
                <a:latin typeface="Courier New" panose="02070309020205020404" pitchFamily="49" charset="0"/>
              </a:rPr>
              <a:t>=(color = Plum) </a:t>
            </a:r>
            <a:r>
              <a:rPr lang="en-CA" sz="1100" b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dataskin</a:t>
            </a:r>
            <a:r>
              <a:rPr lang="en-CA" sz="1100" b="0" dirty="0">
                <a:solidFill>
                  <a:srgbClr val="000000"/>
                </a:solidFill>
                <a:latin typeface="Courier New" panose="02070309020205020404" pitchFamily="49" charset="0"/>
              </a:rPr>
              <a:t>=matte MEANATTRS=(symbol=</a:t>
            </a:r>
            <a:r>
              <a:rPr lang="en-CA" sz="1100" b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DiamondFilled</a:t>
            </a:r>
            <a:r>
              <a:rPr lang="en-CA" sz="1100" b="0" dirty="0">
                <a:solidFill>
                  <a:srgbClr val="000000"/>
                </a:solidFill>
                <a:latin typeface="Courier New" panose="02070309020205020404" pitchFamily="49" charset="0"/>
              </a:rPr>
              <a:t> color=Turquoise);</a:t>
            </a:r>
          </a:p>
          <a:p>
            <a:pPr>
              <a:lnSpc>
                <a:spcPct val="150000"/>
              </a:lnSpc>
            </a:pPr>
            <a:r>
              <a:rPr lang="en-CA" sz="1100" b="0" dirty="0">
                <a:solidFill>
                  <a:srgbClr val="000000"/>
                </a:solidFill>
                <a:latin typeface="Courier New" panose="02070309020205020404" pitchFamily="49" charset="0"/>
              </a:rPr>
              <a:t>    STYLEATTRS </a:t>
            </a:r>
          </a:p>
          <a:p>
            <a:pPr>
              <a:lnSpc>
                <a:spcPct val="150000"/>
              </a:lnSpc>
            </a:pPr>
            <a:r>
              <a:rPr lang="en-CA" sz="1100" b="0" dirty="0">
                <a:solidFill>
                  <a:srgbClr val="000000"/>
                </a:solidFill>
                <a:latin typeface="Courier New" panose="02070309020205020404" pitchFamily="49" charset="0"/>
              </a:rPr>
              <a:t>    BACKCOLOR=snow</a:t>
            </a:r>
          </a:p>
          <a:p>
            <a:pPr>
              <a:lnSpc>
                <a:spcPct val="150000"/>
              </a:lnSpc>
            </a:pPr>
            <a:r>
              <a:rPr lang="en-CA" sz="1100" b="0" dirty="0">
                <a:solidFill>
                  <a:srgbClr val="000000"/>
                </a:solidFill>
                <a:latin typeface="Courier New" panose="02070309020205020404" pitchFamily="49" charset="0"/>
              </a:rPr>
              <a:t>    WALLCOLOR=WhiteSmoke</a:t>
            </a:r>
          </a:p>
          <a:p>
            <a:pPr>
              <a:lnSpc>
                <a:spcPct val="150000"/>
              </a:lnSpc>
            </a:pPr>
            <a:r>
              <a:rPr lang="en-CA" sz="1100" b="0" dirty="0">
                <a:solidFill>
                  <a:srgbClr val="000000"/>
                </a:solidFill>
                <a:latin typeface="Courier New" panose="02070309020205020404" pitchFamily="49" charset="0"/>
              </a:rPr>
              <a:t>	AXISEXTENT=DATA;</a:t>
            </a:r>
          </a:p>
          <a:p>
            <a:pPr>
              <a:lnSpc>
                <a:spcPct val="150000"/>
              </a:lnSpc>
            </a:pPr>
            <a:r>
              <a:rPr lang="en-CA" sz="1100" b="0" dirty="0">
                <a:solidFill>
                  <a:srgbClr val="000000"/>
                </a:solidFill>
                <a:latin typeface="Courier New" panose="02070309020205020404" pitchFamily="49" charset="0"/>
              </a:rPr>
              <a:t> RUN;TITLE;RUN;</a:t>
            </a:r>
          </a:p>
          <a:p>
            <a:pPr>
              <a:lnSpc>
                <a:spcPct val="150000"/>
              </a:lnSpc>
            </a:pPr>
            <a:r>
              <a:rPr lang="en-CA" sz="1100" b="1" dirty="0">
                <a:solidFill>
                  <a:srgbClr val="000080"/>
                </a:solidFill>
                <a:latin typeface="Courier New" panose="02070309020205020404" pitchFamily="49" charset="0"/>
              </a:rPr>
              <a:t>%MEND</a:t>
            </a:r>
            <a:r>
              <a:rPr lang="en-CA" sz="1100" b="0" dirty="0">
                <a:solidFill>
                  <a:srgbClr val="000000"/>
                </a:solidFill>
                <a:latin typeface="Courier New" panose="02070309020205020404" pitchFamily="49" charset="0"/>
              </a:rPr>
              <a:t> NUMERICAL;</a:t>
            </a:r>
            <a:endParaRPr lang="en-CA" sz="800" dirty="0"/>
          </a:p>
        </p:txBody>
      </p:sp>
    </p:spTree>
    <p:extLst>
      <p:ext uri="{BB962C8B-B14F-4D97-AF65-F5344CB8AC3E}">
        <p14:creationId xmlns:p14="http://schemas.microsoft.com/office/powerpoint/2010/main" val="26483249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5506D940-CD1A-46A6-8495-AD6F6CF8B1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958000"/>
            <a:ext cx="12193200" cy="0"/>
          </a:xfrm>
          <a:prstGeom prst="line">
            <a:avLst/>
          </a:prstGeom>
          <a:ln w="95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id="{8384DFCF-812D-4D4D-AF17-87CF240955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94A17EF7-53A5-4DE0-BFA7-60A43A64F7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B0E17F91-3488-4CC0-9982-10628CE7C0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00000" y="0"/>
            <a:ext cx="0" cy="685800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0F541DFB-EDC6-43CF-88FC-07645C870E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311900" y="0"/>
            <a:ext cx="0" cy="685800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47207E28-DB63-4F48-B23D-8D1ACBE58F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99999" y="3429000"/>
            <a:ext cx="11292001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797D8926-A8E4-4D20-A756-90B0344162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251948" y="0"/>
            <a:ext cx="0" cy="685800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31A8922F-D21C-4F0D-8F64-5CFE39B6C3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331" y="-2573"/>
            <a:ext cx="12192000" cy="6860330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01BF79A7-1FB0-4D1D-B2E5-52D7B1944DAB}"/>
              </a:ext>
            </a:extLst>
          </p:cNvPr>
          <p:cNvSpPr txBox="1"/>
          <p:nvPr/>
        </p:nvSpPr>
        <p:spPr>
          <a:xfrm>
            <a:off x="897895" y="18905"/>
            <a:ext cx="550600" cy="3648026"/>
          </a:xfrm>
          <a:prstGeom prst="rect">
            <a:avLst/>
          </a:prstGeom>
          <a:noFill/>
        </p:spPr>
        <p:txBody>
          <a:bodyPr vert="wordArtVert" wrap="square">
            <a:spAutoFit/>
          </a:bodyPr>
          <a:lstStyle/>
          <a:p>
            <a:r>
              <a:rPr lang="en-US" sz="2000" dirty="0">
                <a:solidFill>
                  <a:schemeClr val="bg2"/>
                </a:solidFill>
                <a:latin typeface="+mj-lt"/>
                <a:ea typeface="Microsoft Sans Serif" panose="020B0604020202020204" pitchFamily="34" charset="0"/>
                <a:cs typeface="Microsoft Sans Serif" panose="020B0604020202020204" pitchFamily="34" charset="0"/>
              </a:rPr>
              <a:t>Before</a:t>
            </a:r>
            <a:endParaRPr lang="en-CA" sz="2000" dirty="0">
              <a:solidFill>
                <a:schemeClr val="bg2"/>
              </a:solidFill>
              <a:latin typeface="+mj-lt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61129ED-A475-43C6-973B-3DAEC3760742}"/>
              </a:ext>
            </a:extLst>
          </p:cNvPr>
          <p:cNvSpPr txBox="1"/>
          <p:nvPr/>
        </p:nvSpPr>
        <p:spPr>
          <a:xfrm>
            <a:off x="899998" y="3413402"/>
            <a:ext cx="550600" cy="2679487"/>
          </a:xfrm>
          <a:prstGeom prst="rect">
            <a:avLst/>
          </a:prstGeom>
          <a:noFill/>
        </p:spPr>
        <p:txBody>
          <a:bodyPr vert="wordArtVert" wrap="square">
            <a:spAutoFit/>
          </a:bodyPr>
          <a:lstStyle>
            <a:defPPr>
              <a:defRPr lang="en-US"/>
            </a:defPPr>
            <a:lvl1pPr>
              <a:defRPr sz="2000">
                <a:solidFill>
                  <a:schemeClr val="bg2"/>
                </a:solidFill>
                <a:latin typeface="+mj-lt"/>
                <a:ea typeface="Microsoft Sans Serif" panose="020B0604020202020204" pitchFamily="34" charset="0"/>
                <a:cs typeface="Microsoft Sans Serif" panose="020B0604020202020204" pitchFamily="34" charset="0"/>
              </a:defRPr>
            </a:lvl1pPr>
          </a:lstStyle>
          <a:p>
            <a:r>
              <a:rPr lang="en-US"/>
              <a:t>After</a:t>
            </a:r>
            <a:endParaRPr lang="en-CA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C9DA0F7-E940-49EF-AB5D-D02C5F85531E}"/>
              </a:ext>
            </a:extLst>
          </p:cNvPr>
          <p:cNvSpPr txBox="1"/>
          <p:nvPr/>
        </p:nvSpPr>
        <p:spPr>
          <a:xfrm>
            <a:off x="211208" y="0"/>
            <a:ext cx="523990" cy="6858001"/>
          </a:xfrm>
          <a:prstGeom prst="rect">
            <a:avLst/>
          </a:prstGeom>
          <a:noFill/>
        </p:spPr>
        <p:txBody>
          <a:bodyPr vert="wordArtVert" wrap="square">
            <a:spAutoFit/>
          </a:bodyPr>
          <a:lstStyle/>
          <a:p>
            <a:pPr algn="ctr"/>
            <a:r>
              <a:rPr lang="en-US" b="1" dirty="0">
                <a:solidFill>
                  <a:schemeClr val="bg2"/>
                </a:solidFill>
              </a:rPr>
              <a:t>Age</a:t>
            </a:r>
            <a:endParaRPr lang="en-CA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83F9A6-23FA-410C-A592-8C41563965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75078" y="538496"/>
            <a:ext cx="3742061" cy="28141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60566AF-A4FF-4AFC-BA3B-4831F6F21E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79980" y="532456"/>
            <a:ext cx="3739848" cy="282620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611D138-DC0A-403C-8770-38C0B5CB5D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7826" y="29334"/>
            <a:ext cx="4305580" cy="114520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A298910-A51F-4123-A50E-B974BF0EB9D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75078" y="3974247"/>
            <a:ext cx="3742061" cy="282271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C149EA3-8AC4-4560-B7C9-0B56E6DFEFC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69622" y="3977709"/>
            <a:ext cx="3760564" cy="281579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44648D3-9526-4C01-94F9-0C6935E4D02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57826" y="3516360"/>
            <a:ext cx="4305580" cy="1051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0046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5506D940-CD1A-46A6-8495-AD6F6CF8B1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958000"/>
            <a:ext cx="12193200" cy="0"/>
          </a:xfrm>
          <a:prstGeom prst="line">
            <a:avLst/>
          </a:prstGeom>
          <a:ln w="95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id="{8384DFCF-812D-4D4D-AF17-87CF240955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94A17EF7-53A5-4DE0-BFA7-60A43A64F7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B0E17F91-3488-4CC0-9982-10628CE7C0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00000" y="0"/>
            <a:ext cx="0" cy="685800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0F541DFB-EDC6-43CF-88FC-07645C870E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311900" y="0"/>
            <a:ext cx="0" cy="685800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47207E28-DB63-4F48-B23D-8D1ACBE58F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99999" y="3429000"/>
            <a:ext cx="11292001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797D8926-A8E4-4D20-A756-90B0344162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251948" y="0"/>
            <a:ext cx="0" cy="685800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31A8922F-D21C-4F0D-8F64-5CFE39B6C3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331" y="-2573"/>
            <a:ext cx="12192000" cy="6860330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01BF79A7-1FB0-4D1D-B2E5-52D7B1944DAB}"/>
              </a:ext>
            </a:extLst>
          </p:cNvPr>
          <p:cNvSpPr txBox="1"/>
          <p:nvPr/>
        </p:nvSpPr>
        <p:spPr>
          <a:xfrm>
            <a:off x="897895" y="18905"/>
            <a:ext cx="550600" cy="3648026"/>
          </a:xfrm>
          <a:prstGeom prst="rect">
            <a:avLst/>
          </a:prstGeom>
          <a:noFill/>
        </p:spPr>
        <p:txBody>
          <a:bodyPr vert="wordArtVert" wrap="square">
            <a:spAutoFit/>
          </a:bodyPr>
          <a:lstStyle/>
          <a:p>
            <a:r>
              <a:rPr lang="en-US" sz="2000" dirty="0">
                <a:solidFill>
                  <a:schemeClr val="bg2"/>
                </a:solidFill>
                <a:latin typeface="+mj-lt"/>
                <a:ea typeface="Microsoft Sans Serif" panose="020B0604020202020204" pitchFamily="34" charset="0"/>
                <a:cs typeface="Microsoft Sans Serif" panose="020B0604020202020204" pitchFamily="34" charset="0"/>
              </a:rPr>
              <a:t>Before</a:t>
            </a:r>
            <a:endParaRPr lang="en-CA" sz="2000" dirty="0">
              <a:solidFill>
                <a:schemeClr val="bg2"/>
              </a:solidFill>
              <a:latin typeface="+mj-lt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61129ED-A475-43C6-973B-3DAEC3760742}"/>
              </a:ext>
            </a:extLst>
          </p:cNvPr>
          <p:cNvSpPr txBox="1"/>
          <p:nvPr/>
        </p:nvSpPr>
        <p:spPr>
          <a:xfrm>
            <a:off x="899998" y="3413402"/>
            <a:ext cx="550600" cy="2679487"/>
          </a:xfrm>
          <a:prstGeom prst="rect">
            <a:avLst/>
          </a:prstGeom>
          <a:noFill/>
        </p:spPr>
        <p:txBody>
          <a:bodyPr vert="wordArtVert" wrap="square">
            <a:spAutoFit/>
          </a:bodyPr>
          <a:lstStyle>
            <a:defPPr>
              <a:defRPr lang="en-US"/>
            </a:defPPr>
            <a:lvl1pPr>
              <a:defRPr sz="2000">
                <a:solidFill>
                  <a:schemeClr val="bg2"/>
                </a:solidFill>
                <a:latin typeface="+mj-lt"/>
                <a:ea typeface="Microsoft Sans Serif" panose="020B0604020202020204" pitchFamily="34" charset="0"/>
                <a:cs typeface="Microsoft Sans Serif" panose="020B0604020202020204" pitchFamily="34" charset="0"/>
              </a:defRPr>
            </a:lvl1pPr>
          </a:lstStyle>
          <a:p>
            <a:r>
              <a:rPr lang="en-US"/>
              <a:t>After</a:t>
            </a:r>
            <a:endParaRPr lang="en-CA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C9DA0F7-E940-49EF-AB5D-D02C5F85531E}"/>
              </a:ext>
            </a:extLst>
          </p:cNvPr>
          <p:cNvSpPr txBox="1"/>
          <p:nvPr/>
        </p:nvSpPr>
        <p:spPr>
          <a:xfrm>
            <a:off x="211208" y="0"/>
            <a:ext cx="523990" cy="6858001"/>
          </a:xfrm>
          <a:prstGeom prst="rect">
            <a:avLst/>
          </a:prstGeom>
          <a:noFill/>
        </p:spPr>
        <p:txBody>
          <a:bodyPr vert="wordArtVert" wrap="square">
            <a:spAutoFit/>
          </a:bodyPr>
          <a:lstStyle/>
          <a:p>
            <a:pPr algn="ctr"/>
            <a:r>
              <a:rPr lang="en-US" b="1" dirty="0">
                <a:solidFill>
                  <a:schemeClr val="bg2"/>
                </a:solidFill>
              </a:rPr>
              <a:t>Sales</a:t>
            </a:r>
            <a:endParaRPr lang="en-CA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83F9A6-23FA-410C-A592-8C41563965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75078" y="541528"/>
            <a:ext cx="3742061" cy="28080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60566AF-A4FF-4AFC-BA3B-4831F6F21E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74943" y="532456"/>
            <a:ext cx="3749921" cy="282620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611D138-DC0A-403C-8770-38C0B5CB5D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57826" y="52080"/>
            <a:ext cx="4305580" cy="109971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A298910-A51F-4123-A50E-B974BF0EB9D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75078" y="3977128"/>
            <a:ext cx="3742061" cy="281695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C149EA3-8AC4-4560-B7C9-0B56E6DFEFC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69622" y="3973671"/>
            <a:ext cx="3760564" cy="282386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44648D3-9526-4C01-94F9-0C6935E4D02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57826" y="3517333"/>
            <a:ext cx="4305580" cy="104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3381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5506D940-CD1A-46A6-8495-AD6F6CF8B1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958000"/>
            <a:ext cx="12193200" cy="0"/>
          </a:xfrm>
          <a:prstGeom prst="line">
            <a:avLst/>
          </a:prstGeom>
          <a:ln w="95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id="{8384DFCF-812D-4D4D-AF17-87CF240955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94A17EF7-53A5-4DE0-BFA7-60A43A64F7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B0E17F91-3488-4CC0-9982-10628CE7C0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00000" y="0"/>
            <a:ext cx="0" cy="685800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0F541DFB-EDC6-43CF-88FC-07645C870E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311900" y="0"/>
            <a:ext cx="0" cy="685800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47207E28-DB63-4F48-B23D-8D1ACBE58F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99999" y="3429000"/>
            <a:ext cx="11292001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797D8926-A8E4-4D20-A756-90B0344162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251948" y="0"/>
            <a:ext cx="0" cy="685800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31A8922F-D21C-4F0D-8F64-5CFE39B6C3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331" y="-2573"/>
            <a:ext cx="12192000" cy="6860330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01BF79A7-1FB0-4D1D-B2E5-52D7B1944DAB}"/>
              </a:ext>
            </a:extLst>
          </p:cNvPr>
          <p:cNvSpPr txBox="1"/>
          <p:nvPr/>
        </p:nvSpPr>
        <p:spPr>
          <a:xfrm>
            <a:off x="897895" y="18905"/>
            <a:ext cx="550600" cy="3648026"/>
          </a:xfrm>
          <a:prstGeom prst="rect">
            <a:avLst/>
          </a:prstGeom>
          <a:noFill/>
        </p:spPr>
        <p:txBody>
          <a:bodyPr vert="wordArtVert" wrap="square">
            <a:spAutoFit/>
          </a:bodyPr>
          <a:lstStyle/>
          <a:p>
            <a:r>
              <a:rPr lang="en-US" sz="2000" dirty="0">
                <a:solidFill>
                  <a:schemeClr val="bg2"/>
                </a:solidFill>
                <a:latin typeface="+mj-lt"/>
                <a:ea typeface="Microsoft Sans Serif" panose="020B0604020202020204" pitchFamily="34" charset="0"/>
                <a:cs typeface="Microsoft Sans Serif" panose="020B0604020202020204" pitchFamily="34" charset="0"/>
              </a:rPr>
              <a:t>Before</a:t>
            </a:r>
            <a:endParaRPr lang="en-CA" sz="2000" dirty="0">
              <a:solidFill>
                <a:schemeClr val="bg2"/>
              </a:solidFill>
              <a:latin typeface="+mj-lt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61129ED-A475-43C6-973B-3DAEC3760742}"/>
              </a:ext>
            </a:extLst>
          </p:cNvPr>
          <p:cNvSpPr txBox="1"/>
          <p:nvPr/>
        </p:nvSpPr>
        <p:spPr>
          <a:xfrm>
            <a:off x="899998" y="3413402"/>
            <a:ext cx="550600" cy="2679487"/>
          </a:xfrm>
          <a:prstGeom prst="rect">
            <a:avLst/>
          </a:prstGeom>
          <a:noFill/>
        </p:spPr>
        <p:txBody>
          <a:bodyPr vert="wordArtVert" wrap="square">
            <a:spAutoFit/>
          </a:bodyPr>
          <a:lstStyle>
            <a:defPPr>
              <a:defRPr lang="en-US"/>
            </a:defPPr>
            <a:lvl1pPr>
              <a:defRPr sz="2000">
                <a:solidFill>
                  <a:schemeClr val="bg2"/>
                </a:solidFill>
                <a:latin typeface="+mj-lt"/>
                <a:ea typeface="Microsoft Sans Serif" panose="020B0604020202020204" pitchFamily="34" charset="0"/>
                <a:cs typeface="Microsoft Sans Serif" panose="020B0604020202020204" pitchFamily="34" charset="0"/>
              </a:defRPr>
            </a:lvl1pPr>
          </a:lstStyle>
          <a:p>
            <a:r>
              <a:rPr lang="en-US"/>
              <a:t>After</a:t>
            </a:r>
            <a:endParaRPr lang="en-CA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C9DA0F7-E940-49EF-AB5D-D02C5F85531E}"/>
              </a:ext>
            </a:extLst>
          </p:cNvPr>
          <p:cNvSpPr txBox="1"/>
          <p:nvPr/>
        </p:nvSpPr>
        <p:spPr>
          <a:xfrm>
            <a:off x="211208" y="0"/>
            <a:ext cx="523990" cy="6858001"/>
          </a:xfrm>
          <a:prstGeom prst="rect">
            <a:avLst/>
          </a:prstGeom>
          <a:noFill/>
        </p:spPr>
        <p:txBody>
          <a:bodyPr vert="wordArtVert" wrap="square">
            <a:spAutoFit/>
          </a:bodyPr>
          <a:lstStyle/>
          <a:p>
            <a:pPr algn="ctr"/>
            <a:r>
              <a:rPr lang="en-US" b="1" dirty="0">
                <a:solidFill>
                  <a:schemeClr val="bg2"/>
                </a:solidFill>
              </a:rPr>
              <a:t>Tenure</a:t>
            </a:r>
            <a:endParaRPr lang="en-CA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83F9A6-23FA-410C-A592-8C41563965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93884" y="541528"/>
            <a:ext cx="3704446" cy="28080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60566AF-A4FF-4AFC-BA3B-4831F6F21E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99195" y="532456"/>
            <a:ext cx="3701416" cy="282620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611D138-DC0A-403C-8770-38C0B5CB5D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57826" y="77225"/>
            <a:ext cx="4305580" cy="104942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A298910-A51F-4123-A50E-B974BF0EB9D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94053" y="3977128"/>
            <a:ext cx="3704110" cy="281695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C149EA3-8AC4-4560-B7C9-0B56E6DFEFC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78806" y="3973671"/>
            <a:ext cx="3742196" cy="282386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44648D3-9526-4C01-94F9-0C6935E4D02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64996" y="3517333"/>
            <a:ext cx="4291240" cy="104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8527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9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7B08C9C1-99D0-46ED-A503-352196EB5E24}"/>
              </a:ext>
            </a:extLst>
          </p:cNvPr>
          <p:cNvSpPr txBox="1"/>
          <p:nvPr/>
        </p:nvSpPr>
        <p:spPr>
          <a:xfrm>
            <a:off x="162716" y="155088"/>
            <a:ext cx="513987" cy="6547822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# Deactivated ACCT</a:t>
            </a:r>
            <a:endParaRPr lang="en-CA" sz="800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6E7349-4AD6-4A33-ACD3-4D61A6674D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3032" y="802432"/>
            <a:ext cx="7053262" cy="534046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B6DAE45-5632-4B6B-9CAE-3B4C359570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9171" y="155088"/>
            <a:ext cx="3362325" cy="646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0550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CFF384FA-A314-44A7-A8D0-A5B072C068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F207D4E-9AD2-486E-974F-2A1243D8B6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511675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BFC157-C08C-488D-AF3C-6EB1D63054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7277" y="1056306"/>
            <a:ext cx="3417119" cy="1526988"/>
          </a:xfrm>
        </p:spPr>
        <p:txBody>
          <a:bodyPr vert="horz" wrap="square" lIns="0" tIns="0" rIns="0" bIns="0" rtlCol="0" anchor="t" anchorCtr="0">
            <a:normAutofit fontScale="90000"/>
          </a:bodyPr>
          <a:lstStyle/>
          <a:p>
            <a:r>
              <a:rPr lang="en-CA" sz="1600" dirty="0">
                <a:solidFill>
                  <a:schemeClr val="bg1"/>
                </a:solidFill>
                <a:latin typeface="Courier New" panose="02070309020205020404" pitchFamily="49" charset="0"/>
              </a:rPr>
              <a:t>/*BIVARIATE ANALYSIS*/</a:t>
            </a:r>
            <a:br>
              <a:rPr lang="en-CA" sz="1600" dirty="0">
                <a:solidFill>
                  <a:schemeClr val="bg1"/>
                </a:solidFill>
                <a:latin typeface="Courier New" panose="02070309020205020404" pitchFamily="49" charset="0"/>
              </a:rPr>
            </a:br>
            <a:r>
              <a:rPr lang="en-CA" sz="1600" dirty="0">
                <a:solidFill>
                  <a:schemeClr val="bg1"/>
                </a:solidFill>
                <a:latin typeface="Courier New" panose="02070309020205020404" pitchFamily="49" charset="0"/>
              </a:rPr>
              <a:t>/*CATEGORICAL VS CATEGORICAL*/</a:t>
            </a:r>
            <a:br>
              <a:rPr lang="en-US" sz="1500" dirty="0">
                <a:solidFill>
                  <a:schemeClr val="bg2"/>
                </a:solidFill>
              </a:rPr>
            </a:br>
            <a:br>
              <a:rPr lang="en-US" sz="1500" dirty="0">
                <a:solidFill>
                  <a:schemeClr val="bg2"/>
                </a:solidFill>
              </a:rPr>
            </a:br>
            <a:br>
              <a:rPr lang="en-CA" sz="1200" dirty="0">
                <a:solidFill>
                  <a:schemeClr val="bg1"/>
                </a:solidFill>
                <a:latin typeface="Courier New" panose="02070309020205020404" pitchFamily="49" charset="0"/>
              </a:rPr>
            </a:br>
            <a:r>
              <a:rPr lang="en-CA" sz="1200" dirty="0">
                <a:solidFill>
                  <a:schemeClr val="bg1"/>
                </a:solidFill>
                <a:latin typeface="Courier New" panose="02070309020205020404" pitchFamily="49" charset="0"/>
              </a:rPr>
              <a:t>%</a:t>
            </a:r>
            <a:r>
              <a:rPr lang="en-CA" sz="1200" b="1" i="1" dirty="0">
                <a:solidFill>
                  <a:schemeClr val="bg1"/>
                </a:solidFill>
                <a:latin typeface="Courier New" panose="02070309020205020404" pitchFamily="49" charset="0"/>
              </a:rPr>
              <a:t>BIVAR_CAT_CAT</a:t>
            </a:r>
            <a:r>
              <a:rPr lang="en-CA" sz="1200" b="0" i="0" dirty="0">
                <a:solidFill>
                  <a:schemeClr val="bg1"/>
                </a:solidFill>
                <a:latin typeface="Courier New" panose="02070309020205020404" pitchFamily="49" charset="0"/>
              </a:rPr>
              <a:t>(SEG,ACTIVE,PROVINCE);</a:t>
            </a:r>
            <a:br>
              <a:rPr lang="en-CA" sz="1200" b="0" i="0" dirty="0">
                <a:solidFill>
                  <a:schemeClr val="bg1"/>
                </a:solidFill>
                <a:latin typeface="Courier New" panose="02070309020205020404" pitchFamily="49" charset="0"/>
              </a:rPr>
            </a:br>
            <a:r>
              <a:rPr lang="en-US" sz="1200" b="0" i="0" dirty="0">
                <a:solidFill>
                  <a:schemeClr val="bg1"/>
                </a:solidFill>
                <a:latin typeface="Courier New" panose="02070309020205020404" pitchFamily="49" charset="0"/>
              </a:rPr>
              <a:t>%</a:t>
            </a:r>
            <a:r>
              <a:rPr lang="en-US" sz="1200" b="1" i="1" dirty="0">
                <a:solidFill>
                  <a:schemeClr val="bg1"/>
                </a:solidFill>
                <a:latin typeface="Courier New" panose="02070309020205020404" pitchFamily="49" charset="0"/>
              </a:rPr>
              <a:t>BIVAR_CAT_CAT</a:t>
            </a:r>
            <a:r>
              <a:rPr lang="en-US" sz="1200" b="0" i="0" dirty="0">
                <a:solidFill>
                  <a:schemeClr val="bg1"/>
                </a:solidFill>
                <a:latin typeface="Courier New" panose="02070309020205020404" pitchFamily="49" charset="0"/>
              </a:rPr>
              <a:t>(SEG,ACTIVE,AGE_SEG);</a:t>
            </a:r>
            <a:br>
              <a:rPr lang="en-US" sz="1200" b="0" i="0" dirty="0">
                <a:solidFill>
                  <a:schemeClr val="bg1"/>
                </a:solidFill>
                <a:latin typeface="Courier New" panose="02070309020205020404" pitchFamily="49" charset="0"/>
              </a:rPr>
            </a:br>
            <a:r>
              <a:rPr lang="en-CA" sz="1200" b="0" i="0" dirty="0">
                <a:solidFill>
                  <a:schemeClr val="bg1"/>
                </a:solidFill>
                <a:latin typeface="Courier New" panose="02070309020205020404" pitchFamily="49" charset="0"/>
              </a:rPr>
              <a:t>%</a:t>
            </a:r>
            <a:r>
              <a:rPr lang="en-CA" sz="1200" b="1" i="1" dirty="0">
                <a:solidFill>
                  <a:schemeClr val="bg1"/>
                </a:solidFill>
                <a:latin typeface="Courier New" panose="02070309020205020404" pitchFamily="49" charset="0"/>
              </a:rPr>
              <a:t>BIVAR_CAT_CAT</a:t>
            </a:r>
            <a:r>
              <a:rPr lang="en-CA" sz="1200" b="0" i="0" dirty="0">
                <a:solidFill>
                  <a:schemeClr val="bg1"/>
                </a:solidFill>
                <a:latin typeface="Courier New" panose="02070309020205020404" pitchFamily="49" charset="0"/>
              </a:rPr>
              <a:t>(SEG,ACTIVE,TENURE_SEG);</a:t>
            </a:r>
            <a:br>
              <a:rPr lang="en-CA" sz="1200" b="0" i="0" dirty="0">
                <a:solidFill>
                  <a:schemeClr val="bg1"/>
                </a:solidFill>
                <a:latin typeface="Courier New" panose="02070309020205020404" pitchFamily="49" charset="0"/>
              </a:rPr>
            </a:br>
            <a:br>
              <a:rPr lang="en-US" sz="1100" b="0" i="0" dirty="0">
                <a:solidFill>
                  <a:schemeClr val="bg1"/>
                </a:solidFill>
              </a:rPr>
            </a:br>
            <a:endParaRPr lang="en-US" sz="1500" dirty="0">
              <a:solidFill>
                <a:schemeClr val="bg1"/>
              </a:solidFill>
            </a:endParaRPr>
          </a:p>
        </p:txBody>
      </p:sp>
      <p:pic>
        <p:nvPicPr>
          <p:cNvPr id="30" name="Picture 29" descr="Graph on document with pen">
            <a:extLst>
              <a:ext uri="{FF2B5EF4-FFF2-40B4-BE49-F238E27FC236}">
                <a16:creationId xmlns:a16="http://schemas.microsoft.com/office/drawing/2014/main" id="{F5A26CA2-CF1C-4883-98F5-BA821999FA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407" r="5687" b="1"/>
          <a:stretch/>
        </p:blipFill>
        <p:spPr>
          <a:xfrm>
            <a:off x="900001" y="3639600"/>
            <a:ext cx="3611671" cy="3218400"/>
          </a:xfrm>
          <a:custGeom>
            <a:avLst/>
            <a:gdLst/>
            <a:ahLst/>
            <a:cxnLst/>
            <a:rect l="l" t="t" r="r" b="b"/>
            <a:pathLst>
              <a:path w="3611671" h="3218400">
                <a:moveTo>
                  <a:pt x="0" y="0"/>
                </a:moveTo>
                <a:lnTo>
                  <a:pt x="3611671" y="0"/>
                </a:lnTo>
                <a:lnTo>
                  <a:pt x="3611671" y="3218400"/>
                </a:lnTo>
                <a:lnTo>
                  <a:pt x="0" y="3218400"/>
                </a:lnTo>
                <a:close/>
              </a:path>
            </a:pathLst>
          </a:custGeom>
        </p:spPr>
      </p:pic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DDABEAEC-86D5-402A-A094-1496818B03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00000" y="0"/>
            <a:ext cx="0" cy="685800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4A0B0B18-A097-4B90-8493-769B2B81F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98800" y="3639600"/>
            <a:ext cx="11293200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6D5F2437-E140-4495-9305-6012166652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511675" y="0"/>
            <a:ext cx="0" cy="685800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7B6CE95-D2FC-4628-BFA0-C7A5F0B17CCD}"/>
              </a:ext>
            </a:extLst>
          </p:cNvPr>
          <p:cNvSpPr txBox="1"/>
          <p:nvPr/>
        </p:nvSpPr>
        <p:spPr>
          <a:xfrm>
            <a:off x="4979988" y="942392"/>
            <a:ext cx="6769100" cy="547428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SzPct val="70000"/>
              <a:buFont typeface="Wingdings 2" panose="05020102010507070707" pitchFamily="18" charset="2"/>
              <a:buChar char="à"/>
            </a:pPr>
            <a:r>
              <a:rPr lang="en-US" sz="800" dirty="0">
                <a:solidFill>
                  <a:schemeClr val="bg2"/>
                </a:solidFill>
              </a:rPr>
              <a:t>/*UNIVARIATE ANALYSIS*/</a:t>
            </a:r>
            <a:endParaRPr lang="en-US" sz="400" dirty="0">
              <a:solidFill>
                <a:schemeClr val="tx2"/>
              </a:solidFill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4AB1197-8427-49EB-B42D-47A248936987}"/>
              </a:ext>
            </a:extLst>
          </p:cNvPr>
          <p:cNvSpPr txBox="1"/>
          <p:nvPr/>
        </p:nvSpPr>
        <p:spPr>
          <a:xfrm>
            <a:off x="305318" y="125412"/>
            <a:ext cx="394742" cy="673258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algn="ctr">
              <a:lnSpc>
                <a:spcPct val="104000"/>
              </a:lnSpc>
              <a:spcBef>
                <a:spcPts val="800"/>
              </a:spcBef>
              <a:buSzPct val="70000"/>
            </a:pPr>
            <a:r>
              <a:rPr lang="en-US" sz="2400" b="1" dirty="0">
                <a:solidFill>
                  <a:schemeClr val="bg2"/>
                </a:solidFill>
              </a:rPr>
              <a:t>B</a:t>
            </a:r>
          </a:p>
          <a:p>
            <a:pPr algn="ctr">
              <a:lnSpc>
                <a:spcPct val="104000"/>
              </a:lnSpc>
              <a:spcBef>
                <a:spcPts val="800"/>
              </a:spcBef>
              <a:buSzPct val="70000"/>
            </a:pPr>
            <a:r>
              <a:rPr lang="en-US" sz="2400" b="1" dirty="0">
                <a:solidFill>
                  <a:schemeClr val="bg2"/>
                </a:solidFill>
              </a:rPr>
              <a:t>I</a:t>
            </a:r>
          </a:p>
          <a:p>
            <a:pPr algn="ctr">
              <a:lnSpc>
                <a:spcPct val="104000"/>
              </a:lnSpc>
              <a:spcBef>
                <a:spcPts val="800"/>
              </a:spcBef>
              <a:buSzPct val="70000"/>
            </a:pPr>
            <a:r>
              <a:rPr lang="en-US" sz="2400" b="1" dirty="0">
                <a:solidFill>
                  <a:schemeClr val="bg2"/>
                </a:solidFill>
              </a:rPr>
              <a:t>V</a:t>
            </a:r>
          </a:p>
          <a:p>
            <a:pPr algn="ctr">
              <a:lnSpc>
                <a:spcPct val="104000"/>
              </a:lnSpc>
              <a:spcBef>
                <a:spcPts val="800"/>
              </a:spcBef>
              <a:buSzPct val="70000"/>
            </a:pPr>
            <a:r>
              <a:rPr lang="en-US" sz="2400" b="1" dirty="0">
                <a:solidFill>
                  <a:schemeClr val="bg2"/>
                </a:solidFill>
              </a:rPr>
              <a:t>A</a:t>
            </a:r>
          </a:p>
          <a:p>
            <a:pPr algn="ctr">
              <a:lnSpc>
                <a:spcPct val="104000"/>
              </a:lnSpc>
              <a:spcBef>
                <a:spcPts val="800"/>
              </a:spcBef>
              <a:buSzPct val="70000"/>
            </a:pPr>
            <a:r>
              <a:rPr lang="en-US" sz="2400" b="1" dirty="0">
                <a:solidFill>
                  <a:schemeClr val="bg2"/>
                </a:solidFill>
              </a:rPr>
              <a:t>R</a:t>
            </a:r>
          </a:p>
          <a:p>
            <a:pPr algn="ctr">
              <a:lnSpc>
                <a:spcPct val="104000"/>
              </a:lnSpc>
              <a:spcBef>
                <a:spcPts val="800"/>
              </a:spcBef>
              <a:buSzPct val="70000"/>
            </a:pPr>
            <a:r>
              <a:rPr lang="en-US" sz="2400" b="1" dirty="0">
                <a:solidFill>
                  <a:schemeClr val="bg2"/>
                </a:solidFill>
              </a:rPr>
              <a:t>I</a:t>
            </a:r>
          </a:p>
          <a:p>
            <a:pPr algn="ctr">
              <a:lnSpc>
                <a:spcPct val="104000"/>
              </a:lnSpc>
              <a:spcBef>
                <a:spcPts val="800"/>
              </a:spcBef>
              <a:buSzPct val="70000"/>
            </a:pPr>
            <a:r>
              <a:rPr lang="en-US" sz="2400" b="1" dirty="0">
                <a:solidFill>
                  <a:schemeClr val="bg2"/>
                </a:solidFill>
              </a:rPr>
              <a:t>A</a:t>
            </a:r>
          </a:p>
          <a:p>
            <a:pPr algn="ctr">
              <a:lnSpc>
                <a:spcPct val="104000"/>
              </a:lnSpc>
              <a:spcBef>
                <a:spcPts val="800"/>
              </a:spcBef>
              <a:buSzPct val="70000"/>
            </a:pPr>
            <a:r>
              <a:rPr lang="en-US" sz="2400" b="1" dirty="0">
                <a:solidFill>
                  <a:schemeClr val="bg2"/>
                </a:solidFill>
              </a:rPr>
              <a:t>T</a:t>
            </a:r>
          </a:p>
          <a:p>
            <a:pPr algn="ctr">
              <a:lnSpc>
                <a:spcPct val="104000"/>
              </a:lnSpc>
              <a:spcBef>
                <a:spcPts val="800"/>
              </a:spcBef>
              <a:buSzPct val="70000"/>
            </a:pPr>
            <a:r>
              <a:rPr lang="en-US" sz="2400" b="1" dirty="0">
                <a:solidFill>
                  <a:schemeClr val="bg2"/>
                </a:solidFill>
              </a:rPr>
              <a:t>E</a:t>
            </a:r>
            <a:endParaRPr lang="en-US" sz="2400" b="1" dirty="0">
              <a:solidFill>
                <a:schemeClr val="bg1">
                  <a:alpha val="56000"/>
                </a:schemeClr>
              </a:solidFill>
              <a:latin typeface="+mj-lt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1F2EFEE-9579-4DCC-8F2F-3B2C7FACFA3C}"/>
              </a:ext>
            </a:extLst>
          </p:cNvPr>
          <p:cNvSpPr txBox="1"/>
          <p:nvPr/>
        </p:nvSpPr>
        <p:spPr>
          <a:xfrm>
            <a:off x="4680793" y="125412"/>
            <a:ext cx="7342081" cy="618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800" dirty="0">
                <a:solidFill>
                  <a:srgbClr val="008000"/>
                </a:solidFill>
                <a:latin typeface="Courier New" panose="02070309020205020404" pitchFamily="49" charset="0"/>
              </a:rPr>
              <a:t>/*BIVARIATE ANALYSIS*/</a:t>
            </a:r>
            <a:endParaRPr lang="en-CA" sz="1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n-CA" sz="1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1800" dirty="0">
                <a:solidFill>
                  <a:srgbClr val="008000"/>
                </a:solidFill>
                <a:latin typeface="Courier New" panose="02070309020205020404" pitchFamily="49" charset="0"/>
              </a:rPr>
              <a:t>*CATEGORICAL VS CATEGORICAL;</a:t>
            </a:r>
            <a:endParaRPr lang="en-CA" sz="1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1800" b="1" dirty="0">
                <a:solidFill>
                  <a:srgbClr val="000080"/>
                </a:solidFill>
                <a:latin typeface="Courier New" panose="02070309020205020404" pitchFamily="49" charset="0"/>
              </a:rPr>
              <a:t>%MACRO</a:t>
            </a:r>
            <a:r>
              <a:rPr lang="en-CA" sz="1800" b="0" dirty="0">
                <a:solidFill>
                  <a:srgbClr val="000000"/>
                </a:solidFill>
                <a:latin typeface="Courier New" panose="02070309020205020404" pitchFamily="49" charset="0"/>
              </a:rPr>
              <a:t> BIVAR_CAT_CAT(DATA,VAR1,VAR2);</a:t>
            </a:r>
          </a:p>
          <a:p>
            <a:r>
              <a:rPr lang="en-CA" sz="1800" b="0" dirty="0">
                <a:solidFill>
                  <a:srgbClr val="000000"/>
                </a:solidFill>
                <a:latin typeface="Courier New" panose="02070309020205020404" pitchFamily="49" charset="0"/>
              </a:rPr>
              <a:t>TITLE </a:t>
            </a:r>
            <a:r>
              <a:rPr lang="en-CA" sz="1800" b="0" dirty="0">
                <a:solidFill>
                  <a:srgbClr val="800080"/>
                </a:solidFill>
                <a:latin typeface="Courier New" panose="02070309020205020404" pitchFamily="49" charset="0"/>
              </a:rPr>
              <a:t>"BIVARIATE ANALYSIS OF &amp;VAR1 AND &amp;VAR2 FOR &amp;DATA"</a:t>
            </a:r>
            <a:r>
              <a:rPr lang="en-CA" sz="1800" b="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r>
              <a:rPr lang="en-US" sz="1800" b="0" dirty="0">
                <a:solidFill>
                  <a:srgbClr val="000000"/>
                </a:solidFill>
                <a:latin typeface="Courier New" panose="02070309020205020404" pitchFamily="49" charset="0"/>
              </a:rPr>
              <a:t>TITLE2 </a:t>
            </a:r>
            <a:r>
              <a:rPr lang="en-US" sz="1800" b="0" dirty="0">
                <a:solidFill>
                  <a:srgbClr val="800080"/>
                </a:solidFill>
                <a:latin typeface="Courier New" panose="02070309020205020404" pitchFamily="49" charset="0"/>
              </a:rPr>
              <a:t>"Null hypothesis:  &amp;VAR1 is independent of the &amp;VAR2"</a:t>
            </a:r>
            <a:r>
              <a:rPr lang="en-US" sz="1800" b="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r>
              <a:rPr lang="en-US" sz="1800" b="0" dirty="0">
                <a:solidFill>
                  <a:srgbClr val="000000"/>
                </a:solidFill>
                <a:latin typeface="Courier New" panose="02070309020205020404" pitchFamily="49" charset="0"/>
              </a:rPr>
              <a:t>FOOTNOTE </a:t>
            </a:r>
            <a:r>
              <a:rPr lang="en-US" sz="1800" b="0" dirty="0">
                <a:solidFill>
                  <a:srgbClr val="800080"/>
                </a:solidFill>
                <a:latin typeface="Courier New" panose="02070309020205020404" pitchFamily="49" charset="0"/>
              </a:rPr>
              <a:t>"If condition of chi-square are satisfied and p-value is less than significant level (5%),reject null hypothesis: </a:t>
            </a:r>
          </a:p>
          <a:p>
            <a:r>
              <a:rPr lang="en-US" sz="1800" b="0" dirty="0">
                <a:solidFill>
                  <a:srgbClr val="800080"/>
                </a:solidFill>
                <a:latin typeface="Courier New" panose="02070309020205020404" pitchFamily="49" charset="0"/>
              </a:rPr>
              <a:t>There is a relation ship between them at 5% significant level.“;</a:t>
            </a:r>
            <a:endParaRPr lang="en-US" sz="1800" b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1800" b="0" dirty="0">
                <a:solidFill>
                  <a:srgbClr val="000000"/>
                </a:solidFill>
                <a:latin typeface="Courier New" panose="02070309020205020404" pitchFamily="49" charset="0"/>
              </a:rPr>
              <a:t>PROC SORT DATA=&amp;DATA;</a:t>
            </a:r>
          </a:p>
          <a:p>
            <a:r>
              <a:rPr lang="en-CA" sz="1800" b="0" dirty="0">
                <a:solidFill>
                  <a:srgbClr val="000000"/>
                </a:solidFill>
                <a:latin typeface="Courier New" panose="02070309020205020404" pitchFamily="49" charset="0"/>
              </a:rPr>
              <a:t>BY &amp;VAR1 &amp;VAR2;</a:t>
            </a:r>
          </a:p>
          <a:p>
            <a:r>
              <a:rPr lang="en-CA" sz="1800" b="0" dirty="0">
                <a:solidFill>
                  <a:srgbClr val="000000"/>
                </a:solidFill>
                <a:latin typeface="Courier New" panose="02070309020205020404" pitchFamily="49" charset="0"/>
              </a:rPr>
              <a:t>PROC FREQ DATA = &amp;DATA </a:t>
            </a:r>
            <a:r>
              <a:rPr lang="en-CA" sz="1800" b="0" dirty="0">
                <a:solidFill>
                  <a:srgbClr val="008000"/>
                </a:solidFill>
                <a:latin typeface="Courier New" panose="02070309020205020404" pitchFamily="49" charset="0"/>
              </a:rPr>
              <a:t>/*ORDER = FREQ*/</a:t>
            </a:r>
            <a:r>
              <a:rPr lang="en-CA" sz="1800" b="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r>
              <a:rPr lang="sv-SE" sz="1800" b="0" dirty="0">
                <a:solidFill>
                  <a:srgbClr val="000000"/>
                </a:solidFill>
                <a:latin typeface="Courier New" panose="02070309020205020404" pitchFamily="49" charset="0"/>
              </a:rPr>
              <a:t>TABLES &amp;VAR1*&amp;VAR2/ MISSING PLOTS = FREQPLOT CHISQ;</a:t>
            </a:r>
          </a:p>
          <a:p>
            <a:r>
              <a:rPr lang="en-CA" sz="1800" b="0" dirty="0">
                <a:solidFill>
                  <a:srgbClr val="000000"/>
                </a:solidFill>
                <a:latin typeface="Courier New" panose="02070309020205020404" pitchFamily="49" charset="0"/>
              </a:rPr>
              <a:t>RUN;</a:t>
            </a:r>
          </a:p>
          <a:p>
            <a:r>
              <a:rPr lang="en-CA" sz="1800" b="0" dirty="0">
                <a:solidFill>
                  <a:srgbClr val="000000"/>
                </a:solidFill>
                <a:latin typeface="Courier New" panose="02070309020205020404" pitchFamily="49" charset="0"/>
              </a:rPr>
              <a:t>TITLE;</a:t>
            </a:r>
          </a:p>
          <a:p>
            <a:r>
              <a:rPr lang="en-CA" sz="1800" b="0" dirty="0">
                <a:solidFill>
                  <a:srgbClr val="000000"/>
                </a:solidFill>
                <a:latin typeface="Courier New" panose="02070309020205020404" pitchFamily="49" charset="0"/>
              </a:rPr>
              <a:t>TITLE2;</a:t>
            </a:r>
          </a:p>
          <a:p>
            <a:r>
              <a:rPr lang="en-CA" sz="1800" b="0" dirty="0">
                <a:solidFill>
                  <a:srgbClr val="000000"/>
                </a:solidFill>
                <a:latin typeface="Courier New" panose="02070309020205020404" pitchFamily="49" charset="0"/>
              </a:rPr>
              <a:t>FOOTNOTE1;</a:t>
            </a:r>
          </a:p>
          <a:p>
            <a:r>
              <a:rPr lang="en-CA" sz="1800" b="1" dirty="0">
                <a:solidFill>
                  <a:srgbClr val="000080"/>
                </a:solidFill>
                <a:latin typeface="Courier New" panose="02070309020205020404" pitchFamily="49" charset="0"/>
              </a:rPr>
              <a:t>%MEND</a:t>
            </a:r>
            <a:r>
              <a:rPr lang="en-CA" sz="1800" b="0" dirty="0">
                <a:solidFill>
                  <a:srgbClr val="000000"/>
                </a:solidFill>
                <a:latin typeface="Courier New" panose="02070309020205020404" pitchFamily="49" charset="0"/>
              </a:rPr>
              <a:t> BIVAR_CAT_CAT;</a:t>
            </a:r>
            <a:endParaRPr lang="en-CA" sz="800" dirty="0"/>
          </a:p>
        </p:txBody>
      </p:sp>
    </p:spTree>
    <p:extLst>
      <p:ext uri="{BB962C8B-B14F-4D97-AF65-F5344CB8AC3E}">
        <p14:creationId xmlns:p14="http://schemas.microsoft.com/office/powerpoint/2010/main" val="38669665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506D940-CD1A-46A6-8495-AD6F6CF8B1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958000"/>
            <a:ext cx="12193200" cy="0"/>
          </a:xfrm>
          <a:prstGeom prst="line">
            <a:avLst/>
          </a:prstGeom>
          <a:ln w="95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B92258A8-6159-412F-95C2-04BDA97146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13A7816-7DCB-41F4-BC7A-CB944B731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0263E3C-E089-4D34-BBAA-F3D5A4F448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3995" y="0"/>
            <a:ext cx="0" cy="273600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9144E32D-C0DE-4D27-963B-A43CF13E66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27348" y="0"/>
            <a:ext cx="0" cy="273600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D52E1E1-1519-4BBF-8E5D-7B1F16C916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2744900"/>
            <a:ext cx="12193200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CF3C8EB-1217-4C14-80B7-0EFF5607E8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958000"/>
            <a:ext cx="12193200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 descr="Shape&#10;&#10;Description automatically generated with medium confidence">
            <a:extLst>
              <a:ext uri="{FF2B5EF4-FFF2-40B4-BE49-F238E27FC236}">
                <a16:creationId xmlns:a16="http://schemas.microsoft.com/office/drawing/2014/main" id="{7DA156B8-6572-48A6-BD43-66D968E5ED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84" y="0"/>
            <a:ext cx="12173416" cy="686848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0108A561-C0B8-414B-9A15-0538006913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9772" y="118035"/>
            <a:ext cx="3465120" cy="2754182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E2E5135F-7392-4923-8059-BAD351E2EE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64211" y="171856"/>
            <a:ext cx="7243708" cy="5486307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9A94BD99-85FE-4C60-A6E7-9EB4A0F4FD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1642" y="2900729"/>
            <a:ext cx="2031436" cy="3019947"/>
          </a:xfrm>
          <a:prstGeom prst="rect">
            <a:avLst/>
          </a:prstGeom>
        </p:spPr>
      </p:pic>
      <p:sp>
        <p:nvSpPr>
          <p:cNvPr id="37" name="Title 1">
            <a:extLst>
              <a:ext uri="{FF2B5EF4-FFF2-40B4-BE49-F238E27FC236}">
                <a16:creationId xmlns:a16="http://schemas.microsoft.com/office/drawing/2014/main" id="{2B1F9C89-AD8B-404D-8864-EFB23D49D9D7}"/>
              </a:ext>
            </a:extLst>
          </p:cNvPr>
          <p:cNvSpPr txBox="1">
            <a:spLocks/>
          </p:cNvSpPr>
          <p:nvPr/>
        </p:nvSpPr>
        <p:spPr>
          <a:xfrm>
            <a:off x="294324" y="4950460"/>
            <a:ext cx="11306174" cy="1745014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800" kern="1200">
                <a:solidFill>
                  <a:schemeClr val="tx2"/>
                </a:solidFill>
                <a:latin typeface="+mj-lt"/>
                <a:ea typeface="Microsoft Sans Serif" panose="020B0604020202020204" pitchFamily="34" charset="0"/>
                <a:cs typeface="Microsoft Sans Serif" panose="020B0604020202020204" pitchFamily="34" charset="0"/>
              </a:defRPr>
            </a:lvl1pPr>
          </a:lstStyle>
          <a:p>
            <a:r>
              <a:rPr lang="en-US" dirty="0">
                <a:solidFill>
                  <a:schemeClr val="bg2"/>
                </a:solidFill>
              </a:rPr>
              <a:t>Active and Good Credit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BE704332-72B9-48C9-97E1-24AA79043F4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09350" y="5681785"/>
            <a:ext cx="7832073" cy="209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8774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506D940-CD1A-46A6-8495-AD6F6CF8B1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958000"/>
            <a:ext cx="12193200" cy="0"/>
          </a:xfrm>
          <a:prstGeom prst="line">
            <a:avLst/>
          </a:prstGeom>
          <a:ln w="95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B92258A8-6159-412F-95C2-04BDA97146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13A7816-7DCB-41F4-BC7A-CB944B731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0263E3C-E089-4D34-BBAA-F3D5A4F448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3995" y="0"/>
            <a:ext cx="0" cy="273600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9144E32D-C0DE-4D27-963B-A43CF13E66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27348" y="0"/>
            <a:ext cx="0" cy="273600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D52E1E1-1519-4BBF-8E5D-7B1F16C916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2744900"/>
            <a:ext cx="12193200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CF3C8EB-1217-4C14-80B7-0EFF5607E8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958000"/>
            <a:ext cx="12193200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 descr="Shape&#10;&#10;Description automatically generated with medium confidence">
            <a:extLst>
              <a:ext uri="{FF2B5EF4-FFF2-40B4-BE49-F238E27FC236}">
                <a16:creationId xmlns:a16="http://schemas.microsoft.com/office/drawing/2014/main" id="{7DA156B8-6572-48A6-BD43-66D968E5ED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84" y="0"/>
            <a:ext cx="12173416" cy="686848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0108A561-C0B8-414B-9A15-0538006913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9746" y="118035"/>
            <a:ext cx="3325171" cy="2754182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E2E5135F-7392-4923-8059-BAD351E2EE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64211" y="181789"/>
            <a:ext cx="7243708" cy="5466441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9A94BD99-85FE-4C60-A6E7-9EB4A0F4FD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2483" y="3023118"/>
            <a:ext cx="3335941" cy="2788938"/>
          </a:xfrm>
          <a:prstGeom prst="rect">
            <a:avLst/>
          </a:prstGeom>
        </p:spPr>
      </p:pic>
      <p:sp>
        <p:nvSpPr>
          <p:cNvPr id="37" name="Title 1">
            <a:extLst>
              <a:ext uri="{FF2B5EF4-FFF2-40B4-BE49-F238E27FC236}">
                <a16:creationId xmlns:a16="http://schemas.microsoft.com/office/drawing/2014/main" id="{2B1F9C89-AD8B-404D-8864-EFB23D49D9D7}"/>
              </a:ext>
            </a:extLst>
          </p:cNvPr>
          <p:cNvSpPr txBox="1">
            <a:spLocks/>
          </p:cNvSpPr>
          <p:nvPr/>
        </p:nvSpPr>
        <p:spPr>
          <a:xfrm>
            <a:off x="294324" y="4950460"/>
            <a:ext cx="11306174" cy="1745014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800" kern="1200">
                <a:solidFill>
                  <a:schemeClr val="tx2"/>
                </a:solidFill>
                <a:latin typeface="+mj-lt"/>
                <a:ea typeface="Microsoft Sans Serif" panose="020B0604020202020204" pitchFamily="34" charset="0"/>
                <a:cs typeface="Microsoft Sans Serif" panose="020B0604020202020204" pitchFamily="34" charset="0"/>
              </a:defRPr>
            </a:lvl1pPr>
          </a:lstStyle>
          <a:p>
            <a:r>
              <a:rPr lang="en-US" dirty="0">
                <a:solidFill>
                  <a:schemeClr val="bg2"/>
                </a:solidFill>
              </a:rPr>
              <a:t>Active and Rate Plan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BE704332-72B9-48C9-97E1-24AA79043F4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09350" y="5681785"/>
            <a:ext cx="7832073" cy="209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3101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506D940-CD1A-46A6-8495-AD6F6CF8B1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958000"/>
            <a:ext cx="12193200" cy="0"/>
          </a:xfrm>
          <a:prstGeom prst="line">
            <a:avLst/>
          </a:prstGeom>
          <a:ln w="95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B92258A8-6159-412F-95C2-04BDA97146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13A7816-7DCB-41F4-BC7A-CB944B731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0263E3C-E089-4D34-BBAA-F3D5A4F448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3995" y="0"/>
            <a:ext cx="0" cy="273600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9144E32D-C0DE-4D27-963B-A43CF13E66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27348" y="0"/>
            <a:ext cx="0" cy="273600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D52E1E1-1519-4BBF-8E5D-7B1F16C916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2744900"/>
            <a:ext cx="12193200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CF3C8EB-1217-4C14-80B7-0EFF5607E8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958000"/>
            <a:ext cx="12193200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 descr="Shape&#10;&#10;Description automatically generated with medium confidence">
            <a:extLst>
              <a:ext uri="{FF2B5EF4-FFF2-40B4-BE49-F238E27FC236}">
                <a16:creationId xmlns:a16="http://schemas.microsoft.com/office/drawing/2014/main" id="{7DA156B8-6572-48A6-BD43-66D968E5ED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84" y="0"/>
            <a:ext cx="12173416" cy="686848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0108A561-C0B8-414B-9A15-0538006913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9746" y="182842"/>
            <a:ext cx="3325171" cy="262456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E2E5135F-7392-4923-8059-BAD351E2EE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64211" y="188596"/>
            <a:ext cx="7243708" cy="5452827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9A94BD99-85FE-4C60-A6E7-9EB4A0F4FD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6731" y="3023118"/>
            <a:ext cx="3307445" cy="2788938"/>
          </a:xfrm>
          <a:prstGeom prst="rect">
            <a:avLst/>
          </a:prstGeom>
        </p:spPr>
      </p:pic>
      <p:sp>
        <p:nvSpPr>
          <p:cNvPr id="37" name="Title 1">
            <a:extLst>
              <a:ext uri="{FF2B5EF4-FFF2-40B4-BE49-F238E27FC236}">
                <a16:creationId xmlns:a16="http://schemas.microsoft.com/office/drawing/2014/main" id="{2B1F9C89-AD8B-404D-8864-EFB23D49D9D7}"/>
              </a:ext>
            </a:extLst>
          </p:cNvPr>
          <p:cNvSpPr txBox="1">
            <a:spLocks/>
          </p:cNvSpPr>
          <p:nvPr/>
        </p:nvSpPr>
        <p:spPr>
          <a:xfrm>
            <a:off x="294324" y="4950460"/>
            <a:ext cx="11306174" cy="1745014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800" kern="1200">
                <a:solidFill>
                  <a:schemeClr val="tx2"/>
                </a:solidFill>
                <a:latin typeface="+mj-lt"/>
                <a:ea typeface="Microsoft Sans Serif" panose="020B0604020202020204" pitchFamily="34" charset="0"/>
                <a:cs typeface="Microsoft Sans Serif" panose="020B0604020202020204" pitchFamily="34" charset="0"/>
              </a:defRPr>
            </a:lvl1pPr>
          </a:lstStyle>
          <a:p>
            <a:r>
              <a:rPr lang="en-US" dirty="0">
                <a:solidFill>
                  <a:schemeClr val="bg2"/>
                </a:solidFill>
              </a:rPr>
              <a:t>Active and Dealer Type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BE704332-72B9-48C9-97E1-24AA79043F4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09350" y="5681785"/>
            <a:ext cx="7832073" cy="209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3211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CFF384FA-A314-44A7-A8D0-A5B072C068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2F207D4E-9AD2-486E-974F-2A1243D8B6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8112124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1C791B-834E-4F3B-833A-7B71F4816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3025" y="324001"/>
            <a:ext cx="6326185" cy="2889100"/>
          </a:xfrm>
        </p:spPr>
        <p:txBody>
          <a:bodyPr anchor="t">
            <a:normAutofit/>
          </a:bodyPr>
          <a:lstStyle/>
          <a:p>
            <a:r>
              <a:rPr lang="en-US" sz="7200" dirty="0">
                <a:solidFill>
                  <a:schemeClr val="bg2"/>
                </a:solidFill>
              </a:rPr>
              <a:t>Data set</a:t>
            </a:r>
            <a:r>
              <a:rPr lang="en-US" sz="3600" dirty="0">
                <a:solidFill>
                  <a:schemeClr val="bg2"/>
                </a:solidFill>
              </a:rPr>
              <a:t>(original)</a:t>
            </a:r>
            <a:endParaRPr lang="en-CA" sz="7200" dirty="0">
              <a:solidFill>
                <a:schemeClr val="bg2"/>
              </a:solidFill>
            </a:endParaRP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D5F965CA-8D86-46FA-A16B-B8606F2667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505843" y="3639600"/>
            <a:ext cx="0" cy="321840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0E16A0CF-5C45-4C67-B904-B8F4353D8C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98800" y="3639600"/>
            <a:ext cx="7213321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835B3ACC-99DF-4833-9C82-026118448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00000" y="0"/>
            <a:ext cx="0" cy="685800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ontent Placeholder 10">
            <a:extLst>
              <a:ext uri="{FF2B5EF4-FFF2-40B4-BE49-F238E27FC236}">
                <a16:creationId xmlns:a16="http://schemas.microsoft.com/office/drawing/2014/main" id="{F3DC8726-697A-453B-9C7B-4DBC41786F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80438" y="378000"/>
            <a:ext cx="3168650" cy="6063875"/>
          </a:xfrm>
        </p:spPr>
        <p:txBody>
          <a:bodyPr>
            <a:normAutofit fontScale="55000" lnSpcReduction="20000"/>
          </a:bodyPr>
          <a:lstStyle/>
          <a:p>
            <a:pPr marL="0" indent="0">
              <a:lnSpc>
                <a:spcPct val="170000"/>
              </a:lnSpc>
              <a:spcBef>
                <a:spcPts val="0"/>
              </a:spcBef>
              <a:buNone/>
            </a:pPr>
            <a:r>
              <a:rPr lang="en-CA" sz="1800" dirty="0">
                <a:solidFill>
                  <a:srgbClr val="008000"/>
                </a:solidFill>
                <a:latin typeface="Courier New" panose="02070309020205020404" pitchFamily="49" charset="0"/>
              </a:rPr>
              <a:t>/*Data Input*/</a:t>
            </a:r>
            <a:endParaRPr lang="en-CA" sz="1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lnSpc>
                <a:spcPct val="170000"/>
              </a:lnSpc>
              <a:spcBef>
                <a:spcPts val="0"/>
              </a:spcBef>
              <a:buNone/>
            </a:pPr>
            <a:r>
              <a:rPr lang="en-CA" sz="1800" b="1" dirty="0">
                <a:solidFill>
                  <a:srgbClr val="000080"/>
                </a:solidFill>
                <a:latin typeface="Courier New" panose="02070309020205020404" pitchFamily="49" charset="0"/>
              </a:rPr>
              <a:t>DATA</a:t>
            </a:r>
            <a:r>
              <a:rPr lang="en-CA" sz="1800" b="0" dirty="0">
                <a:solidFill>
                  <a:srgbClr val="000000"/>
                </a:solidFill>
                <a:latin typeface="Courier New" panose="02070309020205020404" pitchFamily="49" charset="0"/>
              </a:rPr>
              <a:t> PERM.CRM;</a:t>
            </a:r>
          </a:p>
          <a:p>
            <a:pPr marL="0" indent="0">
              <a:lnSpc>
                <a:spcPct val="170000"/>
              </a:lnSpc>
              <a:spcBef>
                <a:spcPts val="0"/>
              </a:spcBef>
              <a:buNone/>
            </a:pPr>
            <a:r>
              <a:rPr lang="en-US" sz="1800" b="0" dirty="0">
                <a:solidFill>
                  <a:srgbClr val="0000FF"/>
                </a:solidFill>
                <a:latin typeface="Courier New" panose="02070309020205020404" pitchFamily="49" charset="0"/>
              </a:rPr>
              <a:t>INFILE</a:t>
            </a:r>
            <a:r>
              <a:rPr lang="en-US" sz="1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800" b="0" dirty="0">
                <a:solidFill>
                  <a:srgbClr val="800080"/>
                </a:solidFill>
                <a:latin typeface="Courier New" panose="02070309020205020404" pitchFamily="49" charset="0"/>
              </a:rPr>
              <a:t>"D:\1_Metro College\Courses\Advanced SAS\Project\New_Wireless_Fixed.txt"</a:t>
            </a:r>
            <a:r>
              <a:rPr lang="en-US" sz="1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800" b="0" dirty="0">
                <a:solidFill>
                  <a:srgbClr val="0000FF"/>
                </a:solidFill>
                <a:latin typeface="Courier New" panose="02070309020205020404" pitchFamily="49" charset="0"/>
              </a:rPr>
              <a:t>DSD</a:t>
            </a:r>
            <a:r>
              <a:rPr lang="en-US" sz="1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800" b="0" dirty="0">
                <a:solidFill>
                  <a:srgbClr val="0000FF"/>
                </a:solidFill>
                <a:latin typeface="Courier New" panose="02070309020205020404" pitchFamily="49" charset="0"/>
              </a:rPr>
              <a:t>DLM</a:t>
            </a:r>
            <a:r>
              <a:rPr lang="en-US" sz="1800" b="0" dirty="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en-US" sz="1800" b="0" dirty="0">
                <a:solidFill>
                  <a:srgbClr val="800080"/>
                </a:solidFill>
                <a:latin typeface="Courier New" panose="02070309020205020404" pitchFamily="49" charset="0"/>
              </a:rPr>
              <a:t>" "</a:t>
            </a:r>
            <a:r>
              <a:rPr lang="en-US" sz="1800" b="0" dirty="0">
                <a:solidFill>
                  <a:srgbClr val="000000"/>
                </a:solidFill>
                <a:latin typeface="Courier New" panose="02070309020205020404" pitchFamily="49" charset="0"/>
              </a:rPr>
              <a:t>  ;</a:t>
            </a:r>
          </a:p>
          <a:p>
            <a:pPr marL="0" indent="0">
              <a:lnSpc>
                <a:spcPct val="170000"/>
              </a:lnSpc>
              <a:spcBef>
                <a:spcPts val="0"/>
              </a:spcBef>
              <a:buNone/>
            </a:pPr>
            <a:r>
              <a:rPr lang="en-CA" sz="1800" b="0" dirty="0">
                <a:solidFill>
                  <a:srgbClr val="0000FF"/>
                </a:solidFill>
                <a:latin typeface="Courier New" panose="02070309020205020404" pitchFamily="49" charset="0"/>
              </a:rPr>
              <a:t>INPUT</a:t>
            </a:r>
            <a:r>
              <a:rPr lang="en-CA" sz="1800" b="0" dirty="0">
                <a:solidFill>
                  <a:srgbClr val="000000"/>
                </a:solidFill>
                <a:latin typeface="Courier New" panose="02070309020205020404" pitchFamily="49" charset="0"/>
              </a:rPr>
              <a:t> @</a:t>
            </a:r>
            <a:r>
              <a:rPr lang="en-CA" sz="1800" b="1" dirty="0">
                <a:solidFill>
                  <a:srgbClr val="008080"/>
                </a:solidFill>
                <a:latin typeface="Courier New" panose="02070309020205020404" pitchFamily="49" charset="0"/>
              </a:rPr>
              <a:t>1</a:t>
            </a:r>
            <a:r>
              <a:rPr lang="en-CA" sz="1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1800" b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Acctno</a:t>
            </a:r>
            <a:r>
              <a:rPr lang="en-CA" sz="1800" b="0" dirty="0">
                <a:solidFill>
                  <a:srgbClr val="000000"/>
                </a:solidFill>
                <a:latin typeface="Courier New" panose="02070309020205020404" pitchFamily="49" charset="0"/>
              </a:rPr>
              <a:t>: </a:t>
            </a:r>
            <a:r>
              <a:rPr lang="en-CA" sz="1800" b="0" dirty="0">
                <a:solidFill>
                  <a:srgbClr val="008080"/>
                </a:solidFill>
                <a:latin typeface="Courier New" panose="02070309020205020404" pitchFamily="49" charset="0"/>
              </a:rPr>
              <a:t>$14.</a:t>
            </a:r>
            <a:r>
              <a:rPr lang="en-CA" sz="1800" b="0" dirty="0">
                <a:solidFill>
                  <a:srgbClr val="000000"/>
                </a:solidFill>
                <a:latin typeface="Courier New" panose="02070309020205020404" pitchFamily="49" charset="0"/>
              </a:rPr>
              <a:t> @</a:t>
            </a:r>
            <a:r>
              <a:rPr lang="en-CA" sz="1800" b="1" dirty="0">
                <a:solidFill>
                  <a:srgbClr val="008080"/>
                </a:solidFill>
                <a:latin typeface="Courier New" panose="02070309020205020404" pitchFamily="49" charset="0"/>
              </a:rPr>
              <a:t>15</a:t>
            </a:r>
            <a:r>
              <a:rPr lang="en-CA" sz="1800" b="0" dirty="0">
                <a:solidFill>
                  <a:srgbClr val="000000"/>
                </a:solidFill>
                <a:latin typeface="Courier New" panose="02070309020205020404" pitchFamily="49" charset="0"/>
              </a:rPr>
              <a:t> Actdt:</a:t>
            </a:r>
            <a:r>
              <a:rPr lang="en-CA" sz="1800" b="0" dirty="0">
                <a:solidFill>
                  <a:srgbClr val="008080"/>
                </a:solidFill>
                <a:latin typeface="Courier New" panose="02070309020205020404" pitchFamily="49" charset="0"/>
              </a:rPr>
              <a:t>mmddyy10.</a:t>
            </a:r>
            <a:r>
              <a:rPr lang="en-CA" sz="1800" b="0" dirty="0">
                <a:solidFill>
                  <a:srgbClr val="000000"/>
                </a:solidFill>
                <a:latin typeface="Courier New" panose="02070309020205020404" pitchFamily="49" charset="0"/>
              </a:rPr>
              <a:t> @</a:t>
            </a:r>
            <a:r>
              <a:rPr lang="en-CA" sz="1800" b="1" dirty="0">
                <a:solidFill>
                  <a:srgbClr val="008080"/>
                </a:solidFill>
                <a:latin typeface="Courier New" panose="02070309020205020404" pitchFamily="49" charset="0"/>
              </a:rPr>
              <a:t>26</a:t>
            </a:r>
            <a:r>
              <a:rPr lang="en-CA" sz="1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1800" b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Deactdt</a:t>
            </a:r>
            <a:r>
              <a:rPr lang="en-CA" sz="1800" b="0" dirty="0">
                <a:solidFill>
                  <a:srgbClr val="000000"/>
                </a:solidFill>
                <a:latin typeface="Courier New" panose="02070309020205020404" pitchFamily="49" charset="0"/>
              </a:rPr>
              <a:t>: </a:t>
            </a:r>
            <a:r>
              <a:rPr lang="en-CA" sz="1800" b="0" dirty="0">
                <a:solidFill>
                  <a:srgbClr val="008080"/>
                </a:solidFill>
                <a:latin typeface="Courier New" panose="02070309020205020404" pitchFamily="49" charset="0"/>
              </a:rPr>
              <a:t>mmddyy10.</a:t>
            </a:r>
            <a:r>
              <a:rPr lang="en-CA" sz="1800" b="0" dirty="0">
                <a:solidFill>
                  <a:srgbClr val="000000"/>
                </a:solidFill>
                <a:latin typeface="Courier New" panose="02070309020205020404" pitchFamily="49" charset="0"/>
              </a:rPr>
              <a:t> @</a:t>
            </a:r>
            <a:r>
              <a:rPr lang="en-CA" sz="1800" b="1" dirty="0">
                <a:solidFill>
                  <a:srgbClr val="008080"/>
                </a:solidFill>
                <a:latin typeface="Courier New" panose="02070309020205020404" pitchFamily="49" charset="0"/>
              </a:rPr>
              <a:t>41</a:t>
            </a:r>
            <a:r>
              <a:rPr lang="en-CA" sz="1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1800" b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DeactReason</a:t>
            </a:r>
            <a:r>
              <a:rPr lang="en-CA" sz="1800" b="0" dirty="0">
                <a:solidFill>
                  <a:srgbClr val="000000"/>
                </a:solidFill>
                <a:latin typeface="Courier New" panose="02070309020205020404" pitchFamily="49" charset="0"/>
              </a:rPr>
              <a:t>: </a:t>
            </a:r>
            <a:r>
              <a:rPr lang="en-CA" sz="1800" b="0" dirty="0">
                <a:solidFill>
                  <a:srgbClr val="008080"/>
                </a:solidFill>
                <a:latin typeface="Courier New" panose="02070309020205020404" pitchFamily="49" charset="0"/>
              </a:rPr>
              <a:t>$4.</a:t>
            </a:r>
            <a:r>
              <a:rPr lang="en-CA" sz="1800" b="0" dirty="0">
                <a:solidFill>
                  <a:srgbClr val="000000"/>
                </a:solidFill>
                <a:latin typeface="Courier New" panose="02070309020205020404" pitchFamily="49" charset="0"/>
              </a:rPr>
              <a:t> @</a:t>
            </a:r>
            <a:r>
              <a:rPr lang="en-CA" sz="1800" b="1" dirty="0">
                <a:solidFill>
                  <a:srgbClr val="008080"/>
                </a:solidFill>
                <a:latin typeface="Courier New" panose="02070309020205020404" pitchFamily="49" charset="0"/>
              </a:rPr>
              <a:t>53</a:t>
            </a:r>
            <a:r>
              <a:rPr lang="en-CA" sz="1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1800" b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GoodCredit</a:t>
            </a:r>
            <a:r>
              <a:rPr lang="en-CA" sz="1800" b="0" dirty="0">
                <a:solidFill>
                  <a:srgbClr val="000000"/>
                </a:solidFill>
                <a:latin typeface="Courier New" panose="02070309020205020404" pitchFamily="49" charset="0"/>
              </a:rPr>
              <a:t>: </a:t>
            </a:r>
            <a:r>
              <a:rPr lang="en-CA" sz="1800" b="1" dirty="0">
                <a:solidFill>
                  <a:srgbClr val="008080"/>
                </a:solidFill>
                <a:latin typeface="Courier New" panose="02070309020205020404" pitchFamily="49" charset="0"/>
              </a:rPr>
              <a:t>1.</a:t>
            </a:r>
            <a:r>
              <a:rPr lang="en-CA" sz="1800" b="0" dirty="0">
                <a:solidFill>
                  <a:srgbClr val="000000"/>
                </a:solidFill>
                <a:latin typeface="Courier New" panose="02070309020205020404" pitchFamily="49" charset="0"/>
              </a:rPr>
              <a:t> @</a:t>
            </a:r>
            <a:r>
              <a:rPr lang="en-CA" sz="1800" b="1" dirty="0">
                <a:solidFill>
                  <a:srgbClr val="008080"/>
                </a:solidFill>
                <a:latin typeface="Courier New" panose="02070309020205020404" pitchFamily="49" charset="0"/>
              </a:rPr>
              <a:t>62</a:t>
            </a:r>
            <a:r>
              <a:rPr lang="en-CA" sz="1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1800" b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RatePlan</a:t>
            </a:r>
            <a:r>
              <a:rPr lang="en-CA" sz="1800" b="0" dirty="0">
                <a:solidFill>
                  <a:srgbClr val="000000"/>
                </a:solidFill>
                <a:latin typeface="Courier New" panose="02070309020205020404" pitchFamily="49" charset="0"/>
              </a:rPr>
              <a:t>: </a:t>
            </a:r>
            <a:r>
              <a:rPr lang="en-CA" sz="1800" b="1" dirty="0">
                <a:solidFill>
                  <a:srgbClr val="008080"/>
                </a:solidFill>
                <a:latin typeface="Courier New" panose="02070309020205020404" pitchFamily="49" charset="0"/>
              </a:rPr>
              <a:t>1.</a:t>
            </a:r>
            <a:r>
              <a:rPr lang="en-CA" sz="1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pPr marL="0" indent="0">
              <a:lnSpc>
                <a:spcPct val="170000"/>
              </a:lnSpc>
              <a:spcBef>
                <a:spcPts val="0"/>
              </a:spcBef>
              <a:buNone/>
            </a:pPr>
            <a:r>
              <a:rPr lang="en-US" sz="1800" b="0" dirty="0">
                <a:solidFill>
                  <a:srgbClr val="000000"/>
                </a:solidFill>
                <a:latin typeface="Courier New" panose="02070309020205020404" pitchFamily="49" charset="0"/>
              </a:rPr>
              <a:t>@</a:t>
            </a:r>
            <a:r>
              <a:rPr lang="en-US" sz="1800" b="1" dirty="0">
                <a:solidFill>
                  <a:srgbClr val="008080"/>
                </a:solidFill>
                <a:latin typeface="Courier New" panose="02070309020205020404" pitchFamily="49" charset="0"/>
              </a:rPr>
              <a:t>65</a:t>
            </a:r>
            <a:r>
              <a:rPr lang="en-US" sz="1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800" b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DealerType</a:t>
            </a:r>
            <a:r>
              <a:rPr lang="en-US" sz="1800" b="0" dirty="0">
                <a:solidFill>
                  <a:srgbClr val="000000"/>
                </a:solidFill>
                <a:latin typeface="Courier New" panose="02070309020205020404" pitchFamily="49" charset="0"/>
              </a:rPr>
              <a:t>: </a:t>
            </a:r>
            <a:r>
              <a:rPr lang="en-US" sz="1800" b="0" dirty="0">
                <a:solidFill>
                  <a:srgbClr val="008080"/>
                </a:solidFill>
                <a:latin typeface="Courier New" panose="02070309020205020404" pitchFamily="49" charset="0"/>
              </a:rPr>
              <a:t>$2.</a:t>
            </a:r>
            <a:r>
              <a:rPr lang="en-US" sz="1800" b="0" dirty="0">
                <a:solidFill>
                  <a:srgbClr val="000000"/>
                </a:solidFill>
                <a:latin typeface="Courier New" panose="02070309020205020404" pitchFamily="49" charset="0"/>
              </a:rPr>
              <a:t> @</a:t>
            </a:r>
            <a:r>
              <a:rPr lang="en-US" sz="1800" b="1" dirty="0">
                <a:solidFill>
                  <a:srgbClr val="008080"/>
                </a:solidFill>
                <a:latin typeface="Courier New" panose="02070309020205020404" pitchFamily="49" charset="0"/>
              </a:rPr>
              <a:t>74</a:t>
            </a:r>
            <a:r>
              <a:rPr lang="en-US" sz="1800" b="0" dirty="0">
                <a:solidFill>
                  <a:srgbClr val="000000"/>
                </a:solidFill>
                <a:latin typeface="Courier New" panose="02070309020205020404" pitchFamily="49" charset="0"/>
              </a:rPr>
              <a:t> Age  @</a:t>
            </a:r>
            <a:r>
              <a:rPr lang="en-US" sz="1800" b="1" dirty="0">
                <a:solidFill>
                  <a:srgbClr val="008080"/>
                </a:solidFill>
                <a:latin typeface="Courier New" panose="02070309020205020404" pitchFamily="49" charset="0"/>
              </a:rPr>
              <a:t>80</a:t>
            </a:r>
            <a:r>
              <a:rPr lang="en-US" sz="1800" b="0" dirty="0">
                <a:solidFill>
                  <a:srgbClr val="000000"/>
                </a:solidFill>
                <a:latin typeface="Courier New" panose="02070309020205020404" pitchFamily="49" charset="0"/>
              </a:rPr>
              <a:t> Province: </a:t>
            </a:r>
            <a:r>
              <a:rPr lang="en-US" sz="1800" b="0" dirty="0">
                <a:solidFill>
                  <a:srgbClr val="008080"/>
                </a:solidFill>
                <a:latin typeface="Courier New" panose="02070309020205020404" pitchFamily="49" charset="0"/>
              </a:rPr>
              <a:t>$2.</a:t>
            </a:r>
            <a:r>
              <a:rPr lang="en-US" sz="1800" b="0" dirty="0">
                <a:solidFill>
                  <a:srgbClr val="000000"/>
                </a:solidFill>
                <a:latin typeface="Courier New" panose="02070309020205020404" pitchFamily="49" charset="0"/>
              </a:rPr>
              <a:t> @</a:t>
            </a:r>
            <a:r>
              <a:rPr lang="en-US" sz="1800" b="1" dirty="0">
                <a:solidFill>
                  <a:srgbClr val="008080"/>
                </a:solidFill>
                <a:latin typeface="Courier New" panose="02070309020205020404" pitchFamily="49" charset="0"/>
              </a:rPr>
              <a:t>85</a:t>
            </a:r>
            <a:r>
              <a:rPr lang="en-US" sz="1800" b="0" dirty="0">
                <a:solidFill>
                  <a:srgbClr val="000000"/>
                </a:solidFill>
                <a:latin typeface="Courier New" panose="02070309020205020404" pitchFamily="49" charset="0"/>
              </a:rPr>
              <a:t> Sales </a:t>
            </a:r>
            <a:r>
              <a:rPr lang="en-US" sz="1800" b="0" dirty="0">
                <a:solidFill>
                  <a:srgbClr val="008080"/>
                </a:solidFill>
                <a:latin typeface="Courier New" panose="02070309020205020404" pitchFamily="49" charset="0"/>
              </a:rPr>
              <a:t>dollar6.2</a:t>
            </a:r>
            <a:r>
              <a:rPr lang="en-US" sz="1800" b="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r>
              <a:rPr lang="en-US" sz="1800" b="0" dirty="0">
                <a:solidFill>
                  <a:srgbClr val="008000"/>
                </a:solidFill>
                <a:latin typeface="Courier New" panose="02070309020205020404" pitchFamily="49" charset="0"/>
              </a:rPr>
              <a:t>*$8.;</a:t>
            </a:r>
            <a:endParaRPr lang="en-US" sz="1800" b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lnSpc>
                <a:spcPct val="170000"/>
              </a:lnSpc>
              <a:spcBef>
                <a:spcPts val="0"/>
              </a:spcBef>
              <a:buNone/>
            </a:pPr>
            <a:r>
              <a:rPr lang="en-CA" sz="1800" b="0" dirty="0">
                <a:solidFill>
                  <a:srgbClr val="0000FF"/>
                </a:solidFill>
                <a:latin typeface="Courier New" panose="02070309020205020404" pitchFamily="49" charset="0"/>
              </a:rPr>
              <a:t>FORMAT</a:t>
            </a:r>
            <a:r>
              <a:rPr lang="en-CA" sz="1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1800" b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Actdt</a:t>
            </a:r>
            <a:r>
              <a:rPr lang="en-CA" sz="1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1800" b="0" dirty="0">
                <a:solidFill>
                  <a:srgbClr val="008080"/>
                </a:solidFill>
                <a:latin typeface="Courier New" panose="02070309020205020404" pitchFamily="49" charset="0"/>
              </a:rPr>
              <a:t>mmddyy10.</a:t>
            </a:r>
            <a:r>
              <a:rPr lang="en-CA" sz="1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1800" b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Deactdt</a:t>
            </a:r>
            <a:r>
              <a:rPr lang="en-CA" sz="1800" b="0" dirty="0">
                <a:solidFill>
                  <a:srgbClr val="000000"/>
                </a:solidFill>
                <a:latin typeface="Courier New" panose="02070309020205020404" pitchFamily="49" charset="0"/>
              </a:rPr>
              <a:t>: </a:t>
            </a:r>
            <a:r>
              <a:rPr lang="en-CA" sz="1800" b="0" dirty="0">
                <a:solidFill>
                  <a:srgbClr val="008080"/>
                </a:solidFill>
                <a:latin typeface="Courier New" panose="02070309020205020404" pitchFamily="49" charset="0"/>
              </a:rPr>
              <a:t>mmddyy10.</a:t>
            </a:r>
            <a:r>
              <a:rPr lang="en-CA" sz="1800" b="0" dirty="0">
                <a:solidFill>
                  <a:srgbClr val="000000"/>
                </a:solidFill>
                <a:latin typeface="Courier New" panose="02070309020205020404" pitchFamily="49" charset="0"/>
              </a:rPr>
              <a:t> Sales </a:t>
            </a:r>
            <a:r>
              <a:rPr lang="en-CA" sz="1800" b="0" dirty="0">
                <a:solidFill>
                  <a:srgbClr val="008080"/>
                </a:solidFill>
                <a:latin typeface="Courier New" panose="02070309020205020404" pitchFamily="49" charset="0"/>
              </a:rPr>
              <a:t>dollar8.2</a:t>
            </a:r>
            <a:r>
              <a:rPr lang="en-CA" sz="1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1800" b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GoodCredit</a:t>
            </a:r>
            <a:r>
              <a:rPr lang="en-CA" sz="1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1800" b="0" dirty="0">
                <a:solidFill>
                  <a:srgbClr val="008080"/>
                </a:solidFill>
                <a:latin typeface="Courier New" panose="02070309020205020404" pitchFamily="49" charset="0"/>
              </a:rPr>
              <a:t>$</a:t>
            </a:r>
            <a:r>
              <a:rPr lang="en-CA" sz="1800" b="0" dirty="0" err="1">
                <a:solidFill>
                  <a:srgbClr val="008080"/>
                </a:solidFill>
                <a:latin typeface="Courier New" panose="02070309020205020404" pitchFamily="49" charset="0"/>
              </a:rPr>
              <a:t>g_credit_f</a:t>
            </a:r>
            <a:r>
              <a:rPr lang="en-CA" sz="1800" b="0" dirty="0">
                <a:solidFill>
                  <a:srgbClr val="008080"/>
                </a:solidFill>
                <a:latin typeface="Courier New" panose="02070309020205020404" pitchFamily="49" charset="0"/>
              </a:rPr>
              <a:t>.</a:t>
            </a:r>
            <a:r>
              <a:rPr lang="en-CA" sz="1800" b="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marL="0" indent="0">
              <a:lnSpc>
                <a:spcPct val="170000"/>
              </a:lnSpc>
              <a:spcBef>
                <a:spcPts val="0"/>
              </a:spcBef>
              <a:buNone/>
            </a:pPr>
            <a:r>
              <a:rPr lang="en-CA" sz="1800" b="0" dirty="0">
                <a:solidFill>
                  <a:srgbClr val="0000FF"/>
                </a:solidFill>
                <a:latin typeface="Courier New" panose="02070309020205020404" pitchFamily="49" charset="0"/>
              </a:rPr>
              <a:t>LABEL</a:t>
            </a:r>
            <a:r>
              <a:rPr lang="en-CA" sz="1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pPr marL="0" indent="0">
              <a:lnSpc>
                <a:spcPct val="170000"/>
              </a:lnSpc>
              <a:spcBef>
                <a:spcPts val="0"/>
              </a:spcBef>
              <a:buNone/>
            </a:pPr>
            <a:r>
              <a:rPr lang="en-CA" sz="1800" b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Acctno</a:t>
            </a:r>
            <a:r>
              <a:rPr lang="en-CA" sz="1800" b="0" dirty="0">
                <a:solidFill>
                  <a:srgbClr val="000000"/>
                </a:solidFill>
                <a:latin typeface="Courier New" panose="02070309020205020404" pitchFamily="49" charset="0"/>
              </a:rPr>
              <a:t> = A/c Number</a:t>
            </a:r>
          </a:p>
          <a:p>
            <a:pPr marL="0" indent="0">
              <a:lnSpc>
                <a:spcPct val="170000"/>
              </a:lnSpc>
              <a:spcBef>
                <a:spcPts val="0"/>
              </a:spcBef>
              <a:buNone/>
            </a:pPr>
            <a:r>
              <a:rPr lang="en-CA" sz="1800" b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Actdt</a:t>
            </a:r>
            <a:r>
              <a:rPr lang="en-CA" sz="1800" b="0" dirty="0">
                <a:solidFill>
                  <a:srgbClr val="000000"/>
                </a:solidFill>
                <a:latin typeface="Courier New" panose="02070309020205020404" pitchFamily="49" charset="0"/>
              </a:rPr>
              <a:t> = A/c Activation Date</a:t>
            </a:r>
          </a:p>
          <a:p>
            <a:pPr marL="0" indent="0">
              <a:lnSpc>
                <a:spcPct val="170000"/>
              </a:lnSpc>
              <a:spcBef>
                <a:spcPts val="0"/>
              </a:spcBef>
              <a:buNone/>
            </a:pPr>
            <a:r>
              <a:rPr lang="en-US" sz="1800" b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Deactdt</a:t>
            </a:r>
            <a:r>
              <a:rPr lang="en-US" sz="1800" b="0" dirty="0">
                <a:solidFill>
                  <a:srgbClr val="000000"/>
                </a:solidFill>
                <a:latin typeface="Courier New" panose="02070309020205020404" pitchFamily="49" charset="0"/>
              </a:rPr>
              <a:t> = A/c Deactivation Date</a:t>
            </a:r>
          </a:p>
          <a:p>
            <a:pPr marL="0" indent="0">
              <a:lnSpc>
                <a:spcPct val="170000"/>
              </a:lnSpc>
              <a:spcBef>
                <a:spcPts val="0"/>
              </a:spcBef>
              <a:buNone/>
            </a:pPr>
            <a:r>
              <a:rPr lang="en-CA" sz="1800" b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DeactReason</a:t>
            </a:r>
            <a:r>
              <a:rPr lang="en-CA" sz="1800" b="0" dirty="0">
                <a:solidFill>
                  <a:srgbClr val="000000"/>
                </a:solidFill>
                <a:latin typeface="Courier New" panose="02070309020205020404" pitchFamily="49" charset="0"/>
              </a:rPr>
              <a:t> = Deactivation Reason</a:t>
            </a:r>
          </a:p>
          <a:p>
            <a:pPr marL="0" indent="0">
              <a:lnSpc>
                <a:spcPct val="170000"/>
              </a:lnSpc>
              <a:spcBef>
                <a:spcPts val="0"/>
              </a:spcBef>
              <a:buNone/>
            </a:pPr>
            <a:r>
              <a:rPr lang="en-CA" sz="1800" b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GoodCredit</a:t>
            </a:r>
            <a:r>
              <a:rPr lang="en-CA" sz="1800" b="0" dirty="0">
                <a:solidFill>
                  <a:srgbClr val="000000"/>
                </a:solidFill>
                <a:latin typeface="Courier New" panose="02070309020205020404" pitchFamily="49" charset="0"/>
              </a:rPr>
              <a:t> = Good Credit?</a:t>
            </a:r>
          </a:p>
          <a:p>
            <a:pPr marL="0" indent="0">
              <a:lnSpc>
                <a:spcPct val="170000"/>
              </a:lnSpc>
              <a:spcBef>
                <a:spcPts val="0"/>
              </a:spcBef>
              <a:buNone/>
            </a:pPr>
            <a:r>
              <a:rPr lang="en-CA" sz="1800" b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RatePlan</a:t>
            </a:r>
            <a:r>
              <a:rPr lang="en-CA" sz="1800" b="0" dirty="0">
                <a:solidFill>
                  <a:srgbClr val="000000"/>
                </a:solidFill>
                <a:latin typeface="Courier New" panose="02070309020205020404" pitchFamily="49" charset="0"/>
              </a:rPr>
              <a:t> = Rate plan</a:t>
            </a:r>
          </a:p>
          <a:p>
            <a:pPr marL="0" indent="0">
              <a:lnSpc>
                <a:spcPct val="170000"/>
              </a:lnSpc>
              <a:spcBef>
                <a:spcPts val="0"/>
              </a:spcBef>
              <a:buNone/>
            </a:pPr>
            <a:r>
              <a:rPr lang="en-CA" sz="1800" b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DealerType</a:t>
            </a:r>
            <a:r>
              <a:rPr lang="en-CA" sz="1800" b="0" dirty="0">
                <a:solidFill>
                  <a:srgbClr val="000000"/>
                </a:solidFill>
                <a:latin typeface="Courier New" panose="02070309020205020404" pitchFamily="49" charset="0"/>
              </a:rPr>
              <a:t> = Dealer Type</a:t>
            </a:r>
          </a:p>
          <a:p>
            <a:pPr marL="0" indent="0">
              <a:lnSpc>
                <a:spcPct val="170000"/>
              </a:lnSpc>
              <a:spcBef>
                <a:spcPts val="0"/>
              </a:spcBef>
              <a:buNone/>
            </a:pPr>
            <a:r>
              <a:rPr lang="en-CA" sz="1800" b="0" dirty="0">
                <a:solidFill>
                  <a:srgbClr val="000000"/>
                </a:solidFill>
                <a:latin typeface="Courier New" panose="02070309020205020404" pitchFamily="49" charset="0"/>
              </a:rPr>
              <a:t>Age = Age</a:t>
            </a:r>
          </a:p>
          <a:p>
            <a:pPr marL="0" indent="0">
              <a:lnSpc>
                <a:spcPct val="170000"/>
              </a:lnSpc>
              <a:spcBef>
                <a:spcPts val="0"/>
              </a:spcBef>
              <a:buNone/>
            </a:pPr>
            <a:r>
              <a:rPr lang="en-CA" sz="1800" b="0" dirty="0">
                <a:solidFill>
                  <a:srgbClr val="000000"/>
                </a:solidFill>
                <a:latin typeface="Courier New" panose="02070309020205020404" pitchFamily="49" charset="0"/>
              </a:rPr>
              <a:t>Province = Province</a:t>
            </a:r>
          </a:p>
          <a:p>
            <a:pPr marL="0" indent="0">
              <a:lnSpc>
                <a:spcPct val="170000"/>
              </a:lnSpc>
              <a:spcBef>
                <a:spcPts val="0"/>
              </a:spcBef>
              <a:buNone/>
            </a:pPr>
            <a:r>
              <a:rPr lang="en-CA" sz="1800" b="0" dirty="0">
                <a:solidFill>
                  <a:srgbClr val="000000"/>
                </a:solidFill>
                <a:latin typeface="Courier New" panose="02070309020205020404" pitchFamily="49" charset="0"/>
              </a:rPr>
              <a:t>Sales = Sales Amount;</a:t>
            </a:r>
            <a:endParaRPr lang="en-CA" sz="1000" b="0" dirty="0">
              <a:solidFill>
                <a:schemeClr val="tx2"/>
              </a:solidFill>
              <a:latin typeface="Courier New" panose="02070309020205020404" pitchFamily="49" charset="0"/>
            </a:endParaRPr>
          </a:p>
          <a:p>
            <a:pPr>
              <a:lnSpc>
                <a:spcPct val="110000"/>
              </a:lnSpc>
            </a:pPr>
            <a:endParaRPr lang="en-CA" sz="1000" dirty="0">
              <a:solidFill>
                <a:schemeClr val="tx2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89A0A46-1933-47CD-9D1B-490F0E028B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540" y="4310765"/>
            <a:ext cx="3414764" cy="184032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DF94E89-D319-4F70-B4C7-29B471C376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1382" y="3831392"/>
            <a:ext cx="3438335" cy="2651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9069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506D940-CD1A-46A6-8495-AD6F6CF8B1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958000"/>
            <a:ext cx="12193200" cy="0"/>
          </a:xfrm>
          <a:prstGeom prst="line">
            <a:avLst/>
          </a:prstGeom>
          <a:ln w="95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B92258A8-6159-412F-95C2-04BDA97146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13A7816-7DCB-41F4-BC7A-CB944B731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0263E3C-E089-4D34-BBAA-F3D5A4F448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3995" y="0"/>
            <a:ext cx="0" cy="273600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9144E32D-C0DE-4D27-963B-A43CF13E66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27348" y="0"/>
            <a:ext cx="0" cy="273600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D52E1E1-1519-4BBF-8E5D-7B1F16C916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2744900"/>
            <a:ext cx="12193200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CF3C8EB-1217-4C14-80B7-0EFF5607E8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958000"/>
            <a:ext cx="12193200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 descr="Shape&#10;&#10;Description automatically generated with medium confidence">
            <a:extLst>
              <a:ext uri="{FF2B5EF4-FFF2-40B4-BE49-F238E27FC236}">
                <a16:creationId xmlns:a16="http://schemas.microsoft.com/office/drawing/2014/main" id="{7DA156B8-6572-48A6-BD43-66D968E5ED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84" y="0"/>
            <a:ext cx="12173416" cy="686848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0108A561-C0B8-414B-9A15-0538006913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7027" y="162526"/>
            <a:ext cx="3347063" cy="2599763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E2E5135F-7392-4923-8059-BAD351E2EE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73409" y="171900"/>
            <a:ext cx="7225313" cy="5486218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9A94BD99-85FE-4C60-A6E7-9EB4A0F4FD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5719" y="3057684"/>
            <a:ext cx="3330353" cy="2737789"/>
          </a:xfrm>
          <a:prstGeom prst="rect">
            <a:avLst/>
          </a:prstGeom>
        </p:spPr>
      </p:pic>
      <p:sp>
        <p:nvSpPr>
          <p:cNvPr id="37" name="Title 1">
            <a:extLst>
              <a:ext uri="{FF2B5EF4-FFF2-40B4-BE49-F238E27FC236}">
                <a16:creationId xmlns:a16="http://schemas.microsoft.com/office/drawing/2014/main" id="{2B1F9C89-AD8B-404D-8864-EFB23D49D9D7}"/>
              </a:ext>
            </a:extLst>
          </p:cNvPr>
          <p:cNvSpPr txBox="1">
            <a:spLocks/>
          </p:cNvSpPr>
          <p:nvPr/>
        </p:nvSpPr>
        <p:spPr>
          <a:xfrm>
            <a:off x="294324" y="4950460"/>
            <a:ext cx="11306174" cy="1745014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800" kern="1200">
                <a:solidFill>
                  <a:schemeClr val="tx2"/>
                </a:solidFill>
                <a:latin typeface="+mj-lt"/>
                <a:ea typeface="Microsoft Sans Serif" panose="020B0604020202020204" pitchFamily="34" charset="0"/>
                <a:cs typeface="Microsoft Sans Serif" panose="020B0604020202020204" pitchFamily="34" charset="0"/>
              </a:defRPr>
            </a:lvl1pPr>
          </a:lstStyle>
          <a:p>
            <a:r>
              <a:rPr lang="en-US" dirty="0">
                <a:solidFill>
                  <a:schemeClr val="bg2"/>
                </a:solidFill>
              </a:rPr>
              <a:t>Active and Segmented Tenure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BE704332-72B9-48C9-97E1-24AA79043F4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09350" y="5681785"/>
            <a:ext cx="7832073" cy="209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7712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CFF384FA-A314-44A7-A8D0-A5B072C068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F207D4E-9AD2-486E-974F-2A1243D8B6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511675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BFC157-C08C-488D-AF3C-6EB1D63054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7277" y="1056306"/>
            <a:ext cx="3417119" cy="1526988"/>
          </a:xfrm>
        </p:spPr>
        <p:txBody>
          <a:bodyPr vert="horz" wrap="square" lIns="0" tIns="0" rIns="0" bIns="0" rtlCol="0" anchor="t" anchorCtr="0">
            <a:normAutofit fontScale="90000"/>
          </a:bodyPr>
          <a:lstStyle/>
          <a:p>
            <a:r>
              <a:rPr lang="en-CA" sz="1600" dirty="0">
                <a:solidFill>
                  <a:schemeClr val="bg1"/>
                </a:solidFill>
                <a:latin typeface="Courier New" panose="02070309020205020404" pitchFamily="49" charset="0"/>
              </a:rPr>
              <a:t>/*BIVARIATE ANALYSIS*/</a:t>
            </a:r>
            <a:br>
              <a:rPr lang="en-CA" sz="1600" dirty="0">
                <a:solidFill>
                  <a:schemeClr val="bg1"/>
                </a:solidFill>
                <a:latin typeface="Courier New" panose="02070309020205020404" pitchFamily="49" charset="0"/>
              </a:rPr>
            </a:br>
            <a:r>
              <a:rPr lang="en-CA" sz="1600" dirty="0">
                <a:solidFill>
                  <a:schemeClr val="bg1"/>
                </a:solidFill>
                <a:latin typeface="Courier New" panose="02070309020205020404" pitchFamily="49" charset="0"/>
              </a:rPr>
              <a:t>/*CATEGORICAL VS CONTINUOUS*/</a:t>
            </a:r>
            <a:br>
              <a:rPr lang="en-US" sz="1500" dirty="0">
                <a:solidFill>
                  <a:schemeClr val="bg2"/>
                </a:solidFill>
              </a:rPr>
            </a:br>
            <a:br>
              <a:rPr lang="en-CA" sz="1200" dirty="0">
                <a:solidFill>
                  <a:schemeClr val="bg1"/>
                </a:solidFill>
                <a:latin typeface="Courier New" panose="02070309020205020404" pitchFamily="49" charset="0"/>
              </a:rPr>
            </a:br>
            <a:r>
              <a:rPr lang="en-US" sz="1300" dirty="0">
                <a:solidFill>
                  <a:schemeClr val="bg1"/>
                </a:solidFill>
                <a:latin typeface="Courier New" panose="02070309020205020404" pitchFamily="49" charset="0"/>
              </a:rPr>
              <a:t>%</a:t>
            </a:r>
            <a:r>
              <a:rPr lang="en-US" sz="1300" b="1" i="1" dirty="0">
                <a:solidFill>
                  <a:schemeClr val="bg1"/>
                </a:solidFill>
                <a:latin typeface="Courier New" panose="02070309020205020404" pitchFamily="49" charset="0"/>
              </a:rPr>
              <a:t>BIVAR_CAT_CONTI</a:t>
            </a:r>
            <a:r>
              <a:rPr lang="en-US" sz="1300" b="0" i="0" dirty="0">
                <a:solidFill>
                  <a:schemeClr val="bg1"/>
                </a:solidFill>
                <a:latin typeface="Courier New" panose="02070309020205020404" pitchFamily="49" charset="0"/>
              </a:rPr>
              <a:t>(SEG,ACTIVE,SALES);</a:t>
            </a:r>
            <a:br>
              <a:rPr lang="en-US" sz="900" b="0" i="0" dirty="0">
                <a:solidFill>
                  <a:schemeClr val="bg1"/>
                </a:solidFill>
                <a:latin typeface="Courier New" panose="02070309020205020404" pitchFamily="49" charset="0"/>
              </a:rPr>
            </a:br>
            <a:br>
              <a:rPr lang="en-CA" sz="1300" dirty="0">
                <a:solidFill>
                  <a:schemeClr val="bg1"/>
                </a:solidFill>
                <a:latin typeface="Courier New" panose="02070309020205020404" pitchFamily="49" charset="0"/>
              </a:rPr>
            </a:br>
            <a:r>
              <a:rPr lang="en-US" sz="1300" dirty="0">
                <a:solidFill>
                  <a:schemeClr val="bg1"/>
                </a:solidFill>
                <a:latin typeface="Courier New" panose="02070309020205020404" pitchFamily="49" charset="0"/>
              </a:rPr>
              <a:t>%</a:t>
            </a:r>
            <a:r>
              <a:rPr lang="en-US" sz="1300" b="1" i="1" dirty="0">
                <a:solidFill>
                  <a:schemeClr val="bg1"/>
                </a:solidFill>
                <a:latin typeface="Courier New" panose="02070309020205020404" pitchFamily="49" charset="0"/>
              </a:rPr>
              <a:t>BIVAR_CAT_CONTI</a:t>
            </a:r>
            <a:r>
              <a:rPr lang="en-US" sz="1300" b="0" i="0" dirty="0">
                <a:solidFill>
                  <a:schemeClr val="bg1"/>
                </a:solidFill>
                <a:latin typeface="Courier New" panose="02070309020205020404" pitchFamily="49" charset="0"/>
              </a:rPr>
              <a:t>(SEG,ACTIVE,AGE);</a:t>
            </a:r>
            <a:br>
              <a:rPr lang="en-CA" sz="1200" b="0" i="0" dirty="0">
                <a:solidFill>
                  <a:schemeClr val="bg1"/>
                </a:solidFill>
                <a:latin typeface="Courier New" panose="02070309020205020404" pitchFamily="49" charset="0"/>
              </a:rPr>
            </a:br>
            <a:br>
              <a:rPr lang="en-US" sz="1100" b="0" i="0" dirty="0">
                <a:solidFill>
                  <a:schemeClr val="bg1"/>
                </a:solidFill>
              </a:rPr>
            </a:br>
            <a:endParaRPr lang="en-US" sz="1500" dirty="0">
              <a:solidFill>
                <a:schemeClr val="bg1"/>
              </a:solidFill>
            </a:endParaRPr>
          </a:p>
        </p:txBody>
      </p:sp>
      <p:pic>
        <p:nvPicPr>
          <p:cNvPr id="30" name="Picture 29" descr="Graph on document with pen">
            <a:extLst>
              <a:ext uri="{FF2B5EF4-FFF2-40B4-BE49-F238E27FC236}">
                <a16:creationId xmlns:a16="http://schemas.microsoft.com/office/drawing/2014/main" id="{F5A26CA2-CF1C-4883-98F5-BA821999FA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407" r="5687" b="1"/>
          <a:stretch/>
        </p:blipFill>
        <p:spPr>
          <a:xfrm>
            <a:off x="900001" y="3639600"/>
            <a:ext cx="3611671" cy="3218400"/>
          </a:xfrm>
          <a:custGeom>
            <a:avLst/>
            <a:gdLst/>
            <a:ahLst/>
            <a:cxnLst/>
            <a:rect l="l" t="t" r="r" b="b"/>
            <a:pathLst>
              <a:path w="3611671" h="3218400">
                <a:moveTo>
                  <a:pt x="0" y="0"/>
                </a:moveTo>
                <a:lnTo>
                  <a:pt x="3611671" y="0"/>
                </a:lnTo>
                <a:lnTo>
                  <a:pt x="3611671" y="3218400"/>
                </a:lnTo>
                <a:lnTo>
                  <a:pt x="0" y="3218400"/>
                </a:lnTo>
                <a:close/>
              </a:path>
            </a:pathLst>
          </a:custGeom>
        </p:spPr>
      </p:pic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DDABEAEC-86D5-402A-A094-1496818B03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00000" y="0"/>
            <a:ext cx="0" cy="685800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4A0B0B18-A097-4B90-8493-769B2B81F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98800" y="3639600"/>
            <a:ext cx="11293200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6D5F2437-E140-4495-9305-6012166652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511675" y="0"/>
            <a:ext cx="0" cy="685800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7B6CE95-D2FC-4628-BFA0-C7A5F0B17CCD}"/>
              </a:ext>
            </a:extLst>
          </p:cNvPr>
          <p:cNvSpPr txBox="1"/>
          <p:nvPr/>
        </p:nvSpPr>
        <p:spPr>
          <a:xfrm>
            <a:off x="4979988" y="942392"/>
            <a:ext cx="6769100" cy="547428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SzPct val="70000"/>
              <a:buFont typeface="Wingdings 2" panose="05020102010507070707" pitchFamily="18" charset="2"/>
              <a:buChar char="à"/>
            </a:pPr>
            <a:r>
              <a:rPr lang="en-US" sz="800" dirty="0">
                <a:solidFill>
                  <a:schemeClr val="bg2"/>
                </a:solidFill>
              </a:rPr>
              <a:t>/*UNIVARIATE ANALYSIS*/</a:t>
            </a:r>
            <a:endParaRPr lang="en-US" sz="400" dirty="0">
              <a:solidFill>
                <a:schemeClr val="tx2"/>
              </a:solidFill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4AB1197-8427-49EB-B42D-47A248936987}"/>
              </a:ext>
            </a:extLst>
          </p:cNvPr>
          <p:cNvSpPr txBox="1"/>
          <p:nvPr/>
        </p:nvSpPr>
        <p:spPr>
          <a:xfrm>
            <a:off x="305318" y="125412"/>
            <a:ext cx="394742" cy="673258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algn="ctr">
              <a:lnSpc>
                <a:spcPct val="104000"/>
              </a:lnSpc>
              <a:spcBef>
                <a:spcPts val="800"/>
              </a:spcBef>
              <a:buSzPct val="70000"/>
            </a:pPr>
            <a:r>
              <a:rPr lang="en-US" sz="2400" b="1" dirty="0">
                <a:solidFill>
                  <a:schemeClr val="bg2"/>
                </a:solidFill>
              </a:rPr>
              <a:t>B</a:t>
            </a:r>
          </a:p>
          <a:p>
            <a:pPr algn="ctr">
              <a:lnSpc>
                <a:spcPct val="104000"/>
              </a:lnSpc>
              <a:spcBef>
                <a:spcPts val="800"/>
              </a:spcBef>
              <a:buSzPct val="70000"/>
            </a:pPr>
            <a:r>
              <a:rPr lang="en-US" sz="2400" b="1" dirty="0">
                <a:solidFill>
                  <a:schemeClr val="bg2"/>
                </a:solidFill>
              </a:rPr>
              <a:t>I</a:t>
            </a:r>
          </a:p>
          <a:p>
            <a:pPr algn="ctr">
              <a:lnSpc>
                <a:spcPct val="104000"/>
              </a:lnSpc>
              <a:spcBef>
                <a:spcPts val="800"/>
              </a:spcBef>
              <a:buSzPct val="70000"/>
            </a:pPr>
            <a:r>
              <a:rPr lang="en-US" sz="2400" b="1" dirty="0">
                <a:solidFill>
                  <a:schemeClr val="bg2"/>
                </a:solidFill>
              </a:rPr>
              <a:t>V</a:t>
            </a:r>
          </a:p>
          <a:p>
            <a:pPr algn="ctr">
              <a:lnSpc>
                <a:spcPct val="104000"/>
              </a:lnSpc>
              <a:spcBef>
                <a:spcPts val="800"/>
              </a:spcBef>
              <a:buSzPct val="70000"/>
            </a:pPr>
            <a:r>
              <a:rPr lang="en-US" sz="2400" b="1" dirty="0">
                <a:solidFill>
                  <a:schemeClr val="bg2"/>
                </a:solidFill>
              </a:rPr>
              <a:t>A</a:t>
            </a:r>
          </a:p>
          <a:p>
            <a:pPr algn="ctr">
              <a:lnSpc>
                <a:spcPct val="104000"/>
              </a:lnSpc>
              <a:spcBef>
                <a:spcPts val="800"/>
              </a:spcBef>
              <a:buSzPct val="70000"/>
            </a:pPr>
            <a:r>
              <a:rPr lang="en-US" sz="2400" b="1" dirty="0">
                <a:solidFill>
                  <a:schemeClr val="bg2"/>
                </a:solidFill>
              </a:rPr>
              <a:t>R</a:t>
            </a:r>
          </a:p>
          <a:p>
            <a:pPr algn="ctr">
              <a:lnSpc>
                <a:spcPct val="104000"/>
              </a:lnSpc>
              <a:spcBef>
                <a:spcPts val="800"/>
              </a:spcBef>
              <a:buSzPct val="70000"/>
            </a:pPr>
            <a:r>
              <a:rPr lang="en-US" sz="2400" b="1" dirty="0">
                <a:solidFill>
                  <a:schemeClr val="bg2"/>
                </a:solidFill>
              </a:rPr>
              <a:t>I</a:t>
            </a:r>
          </a:p>
          <a:p>
            <a:pPr algn="ctr">
              <a:lnSpc>
                <a:spcPct val="104000"/>
              </a:lnSpc>
              <a:spcBef>
                <a:spcPts val="800"/>
              </a:spcBef>
              <a:buSzPct val="70000"/>
            </a:pPr>
            <a:r>
              <a:rPr lang="en-US" sz="2400" b="1" dirty="0">
                <a:solidFill>
                  <a:schemeClr val="bg2"/>
                </a:solidFill>
              </a:rPr>
              <a:t>A</a:t>
            </a:r>
          </a:p>
          <a:p>
            <a:pPr algn="ctr">
              <a:lnSpc>
                <a:spcPct val="104000"/>
              </a:lnSpc>
              <a:spcBef>
                <a:spcPts val="800"/>
              </a:spcBef>
              <a:buSzPct val="70000"/>
            </a:pPr>
            <a:r>
              <a:rPr lang="en-US" sz="2400" b="1" dirty="0">
                <a:solidFill>
                  <a:schemeClr val="bg2"/>
                </a:solidFill>
              </a:rPr>
              <a:t>T</a:t>
            </a:r>
          </a:p>
          <a:p>
            <a:pPr algn="ctr">
              <a:lnSpc>
                <a:spcPct val="104000"/>
              </a:lnSpc>
              <a:spcBef>
                <a:spcPts val="800"/>
              </a:spcBef>
              <a:buSzPct val="70000"/>
            </a:pPr>
            <a:r>
              <a:rPr lang="en-US" sz="2400" b="1" dirty="0">
                <a:solidFill>
                  <a:schemeClr val="bg2"/>
                </a:solidFill>
              </a:rPr>
              <a:t>E</a:t>
            </a:r>
            <a:endParaRPr lang="en-US" sz="2400" b="1" dirty="0">
              <a:solidFill>
                <a:schemeClr val="bg1">
                  <a:alpha val="56000"/>
                </a:schemeClr>
              </a:solidFill>
              <a:latin typeface="+mj-lt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1F2EFEE-9579-4DCC-8F2F-3B2C7FACFA3C}"/>
              </a:ext>
            </a:extLst>
          </p:cNvPr>
          <p:cNvSpPr txBox="1"/>
          <p:nvPr/>
        </p:nvSpPr>
        <p:spPr>
          <a:xfrm>
            <a:off x="4680793" y="125412"/>
            <a:ext cx="7342081" cy="66506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CA" sz="1200" dirty="0">
                <a:solidFill>
                  <a:srgbClr val="008000"/>
                </a:solidFill>
                <a:latin typeface="Courier New" panose="02070309020205020404" pitchFamily="49" charset="0"/>
              </a:rPr>
              <a:t>/*BIVARIATE ANALYSIS*/</a:t>
            </a:r>
            <a:endParaRPr lang="en-CA" sz="12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CA" sz="1050" dirty="0">
                <a:solidFill>
                  <a:srgbClr val="008000"/>
                </a:solidFill>
                <a:latin typeface="Courier New" panose="02070309020205020404" pitchFamily="49" charset="0"/>
              </a:rPr>
              <a:t>/*CATEGORICAL VS CONTINUOUS*/</a:t>
            </a:r>
            <a:endParaRPr lang="en-CA" sz="105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1050" b="1" dirty="0">
                <a:solidFill>
                  <a:srgbClr val="000080"/>
                </a:solidFill>
                <a:latin typeface="Courier New" panose="02070309020205020404" pitchFamily="49" charset="0"/>
              </a:rPr>
              <a:t>%MACRO</a:t>
            </a:r>
            <a:r>
              <a:rPr lang="en-US" sz="1050" b="0" dirty="0">
                <a:solidFill>
                  <a:srgbClr val="000000"/>
                </a:solidFill>
                <a:latin typeface="Courier New" panose="02070309020205020404" pitchFamily="49" charset="0"/>
              </a:rPr>
              <a:t> BIVAR_CAT_CONT(DSN ,CLASS , VAR );</a:t>
            </a:r>
          </a:p>
          <a:p>
            <a:pPr>
              <a:lnSpc>
                <a:spcPct val="150000"/>
              </a:lnSpc>
            </a:pPr>
            <a:r>
              <a:rPr lang="en-CA" sz="1050" b="0" dirty="0">
                <a:solidFill>
                  <a:srgbClr val="0000FF"/>
                </a:solidFill>
                <a:latin typeface="Courier New" panose="02070309020205020404" pitchFamily="49" charset="0"/>
              </a:rPr>
              <a:t>%LET</a:t>
            </a:r>
            <a:r>
              <a:rPr lang="en-CA" sz="1050" b="0" dirty="0">
                <a:solidFill>
                  <a:srgbClr val="000000"/>
                </a:solidFill>
                <a:latin typeface="Courier New" panose="02070309020205020404" pitchFamily="49" charset="0"/>
              </a:rPr>
              <a:t> N = </a:t>
            </a:r>
            <a:r>
              <a:rPr lang="en-CA" sz="1050" b="0" dirty="0">
                <a:solidFill>
                  <a:srgbClr val="0000FF"/>
                </a:solidFill>
                <a:latin typeface="Courier New" panose="02070309020205020404" pitchFamily="49" charset="0"/>
              </a:rPr>
              <a:t>%SYSFUNC</a:t>
            </a:r>
            <a:r>
              <a:rPr lang="en-CA" sz="1050" b="0" dirty="0">
                <a:solidFill>
                  <a:srgbClr val="000000"/>
                </a:solidFill>
                <a:latin typeface="Courier New" panose="02070309020205020404" pitchFamily="49" charset="0"/>
              </a:rPr>
              <a:t>(COUNTW(&amp;VAR));</a:t>
            </a:r>
          </a:p>
          <a:p>
            <a:pPr>
              <a:lnSpc>
                <a:spcPct val="150000"/>
              </a:lnSpc>
            </a:pPr>
            <a:r>
              <a:rPr lang="en-CA" sz="1050" b="0" dirty="0">
                <a:solidFill>
                  <a:srgbClr val="0000FF"/>
                </a:solidFill>
                <a:latin typeface="Courier New" panose="02070309020205020404" pitchFamily="49" charset="0"/>
              </a:rPr>
              <a:t>%DO</a:t>
            </a:r>
            <a:r>
              <a:rPr lang="en-CA" sz="1050" b="0" dirty="0">
                <a:solidFill>
                  <a:srgbClr val="000000"/>
                </a:solidFill>
                <a:latin typeface="Courier New" panose="02070309020205020404" pitchFamily="49" charset="0"/>
              </a:rPr>
              <a:t> I = </a:t>
            </a:r>
            <a:r>
              <a:rPr lang="en-CA" sz="1050" b="1" dirty="0">
                <a:solidFill>
                  <a:srgbClr val="008080"/>
                </a:solidFill>
                <a:latin typeface="Courier New" panose="02070309020205020404" pitchFamily="49" charset="0"/>
              </a:rPr>
              <a:t>1</a:t>
            </a:r>
            <a:r>
              <a:rPr lang="en-CA" sz="105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1050" b="0" dirty="0">
                <a:solidFill>
                  <a:srgbClr val="0000FF"/>
                </a:solidFill>
                <a:latin typeface="Courier New" panose="02070309020205020404" pitchFamily="49" charset="0"/>
              </a:rPr>
              <a:t>%TO</a:t>
            </a:r>
            <a:r>
              <a:rPr lang="en-CA" sz="1050" b="0" dirty="0">
                <a:solidFill>
                  <a:srgbClr val="000000"/>
                </a:solidFill>
                <a:latin typeface="Courier New" panose="02070309020205020404" pitchFamily="49" charset="0"/>
              </a:rPr>
              <a:t> &amp;N;</a:t>
            </a:r>
          </a:p>
          <a:p>
            <a:pPr>
              <a:lnSpc>
                <a:spcPct val="150000"/>
              </a:lnSpc>
            </a:pPr>
            <a:r>
              <a:rPr lang="en-CA" sz="1050" b="0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CA" sz="1050" b="0" dirty="0">
                <a:solidFill>
                  <a:srgbClr val="0000FF"/>
                </a:solidFill>
                <a:latin typeface="Courier New" panose="02070309020205020404" pitchFamily="49" charset="0"/>
              </a:rPr>
              <a:t>%LET</a:t>
            </a:r>
            <a:r>
              <a:rPr lang="en-CA" sz="1050" b="0" dirty="0">
                <a:solidFill>
                  <a:srgbClr val="000000"/>
                </a:solidFill>
                <a:latin typeface="Courier New" panose="02070309020205020404" pitchFamily="49" charset="0"/>
              </a:rPr>
              <a:t> X = </a:t>
            </a:r>
            <a:r>
              <a:rPr lang="en-CA" sz="1050" b="0" dirty="0">
                <a:solidFill>
                  <a:srgbClr val="0000FF"/>
                </a:solidFill>
                <a:latin typeface="Courier New" panose="02070309020205020404" pitchFamily="49" charset="0"/>
              </a:rPr>
              <a:t>%SCAN</a:t>
            </a:r>
            <a:r>
              <a:rPr lang="en-CA" sz="1050" b="0" dirty="0">
                <a:solidFill>
                  <a:srgbClr val="000000"/>
                </a:solidFill>
                <a:latin typeface="Courier New" panose="02070309020205020404" pitchFamily="49" charset="0"/>
              </a:rPr>
              <a:t>(&amp;VAR,&amp;I);</a:t>
            </a:r>
          </a:p>
          <a:p>
            <a:pPr>
              <a:lnSpc>
                <a:spcPct val="150000"/>
              </a:lnSpc>
            </a:pPr>
            <a:r>
              <a:rPr lang="en-CA" sz="1050" b="0" dirty="0">
                <a:solidFill>
                  <a:srgbClr val="000000"/>
                </a:solidFill>
                <a:latin typeface="Courier New" panose="02070309020205020404" pitchFamily="49" charset="0"/>
              </a:rPr>
              <a:t>	PROC MEANS DATA = &amp;</a:t>
            </a:r>
            <a:r>
              <a:rPr lang="en-CA" sz="1050" b="0" dirty="0">
                <a:solidFill>
                  <a:srgbClr val="008080"/>
                </a:solidFill>
                <a:latin typeface="Courier New" panose="02070309020205020404" pitchFamily="49" charset="0"/>
              </a:rPr>
              <a:t>DSN.</a:t>
            </a:r>
            <a:r>
              <a:rPr lang="en-CA" sz="1050" b="0" dirty="0">
                <a:solidFill>
                  <a:srgbClr val="000000"/>
                </a:solidFill>
                <a:latin typeface="Courier New" panose="02070309020205020404" pitchFamily="49" charset="0"/>
              </a:rPr>
              <a:t> N NMISS MIN Q1 MEDIAN MEAN Q3 MAX </a:t>
            </a:r>
            <a:r>
              <a:rPr lang="en-CA" sz="1050" b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qrange</a:t>
            </a:r>
            <a:r>
              <a:rPr lang="en-CA" sz="1050" b="0" dirty="0">
                <a:solidFill>
                  <a:srgbClr val="000000"/>
                </a:solidFill>
                <a:latin typeface="Courier New" panose="02070309020205020404" pitchFamily="49" charset="0"/>
              </a:rPr>
              <a:t> cv </a:t>
            </a:r>
            <a:r>
              <a:rPr lang="en-CA" sz="1050" b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clm</a:t>
            </a:r>
            <a:r>
              <a:rPr lang="en-CA" sz="105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1050" b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maxdec</a:t>
            </a:r>
            <a:r>
              <a:rPr lang="en-CA" sz="1050" b="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CA" sz="1050" b="1" dirty="0">
                <a:solidFill>
                  <a:srgbClr val="008080"/>
                </a:solidFill>
                <a:latin typeface="Courier New" panose="02070309020205020404" pitchFamily="49" charset="0"/>
              </a:rPr>
              <a:t>2</a:t>
            </a:r>
            <a:r>
              <a:rPr lang="en-CA" sz="1050" b="0" dirty="0">
                <a:solidFill>
                  <a:srgbClr val="000000"/>
                </a:solidFill>
                <a:latin typeface="Courier New" panose="02070309020205020404" pitchFamily="49" charset="0"/>
              </a:rPr>
              <a:t> ;</a:t>
            </a:r>
          </a:p>
          <a:p>
            <a:pPr>
              <a:lnSpc>
                <a:spcPct val="150000"/>
              </a:lnSpc>
            </a:pPr>
            <a:r>
              <a:rPr lang="en-US" sz="1050" b="0" dirty="0">
                <a:solidFill>
                  <a:srgbClr val="000000"/>
                </a:solidFill>
                <a:latin typeface="Courier New" panose="02070309020205020404" pitchFamily="49" charset="0"/>
              </a:rPr>
              <a:t>	TITLE </a:t>
            </a:r>
            <a:r>
              <a:rPr lang="en-US" sz="1050" b="0" dirty="0">
                <a:solidFill>
                  <a:srgbClr val="800080"/>
                </a:solidFill>
                <a:latin typeface="Courier New" panose="02070309020205020404" pitchFamily="49" charset="0"/>
              </a:rPr>
              <a:t>" RELATION BETWEEN &amp;X. AND &amp;CLASS."</a:t>
            </a:r>
            <a:r>
              <a:rPr lang="en-US" sz="1050" b="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CA" sz="1050" b="0" dirty="0">
                <a:solidFill>
                  <a:srgbClr val="000000"/>
                </a:solidFill>
                <a:latin typeface="Courier New" panose="02070309020205020404" pitchFamily="49" charset="0"/>
              </a:rPr>
              <a:t>	CLASS &amp;</a:t>
            </a:r>
            <a:r>
              <a:rPr lang="en-CA" sz="1050" b="0" dirty="0">
                <a:solidFill>
                  <a:srgbClr val="008080"/>
                </a:solidFill>
                <a:latin typeface="Courier New" panose="02070309020205020404" pitchFamily="49" charset="0"/>
              </a:rPr>
              <a:t>CLASS.</a:t>
            </a:r>
            <a:r>
              <a:rPr lang="en-CA" sz="1050" b="0" dirty="0">
                <a:solidFill>
                  <a:srgbClr val="000000"/>
                </a:solidFill>
                <a:latin typeface="Courier New" panose="02070309020205020404" pitchFamily="49" charset="0"/>
              </a:rPr>
              <a:t> ;</a:t>
            </a:r>
          </a:p>
          <a:p>
            <a:pPr>
              <a:lnSpc>
                <a:spcPct val="150000"/>
              </a:lnSpc>
            </a:pPr>
            <a:r>
              <a:rPr lang="en-CA" sz="1050" b="0" dirty="0">
                <a:solidFill>
                  <a:srgbClr val="000000"/>
                </a:solidFill>
                <a:latin typeface="Courier New" panose="02070309020205020404" pitchFamily="49" charset="0"/>
              </a:rPr>
              <a:t>	VAR &amp;</a:t>
            </a:r>
            <a:r>
              <a:rPr lang="en-CA" sz="1050" b="0" dirty="0">
                <a:solidFill>
                  <a:srgbClr val="008080"/>
                </a:solidFill>
                <a:latin typeface="Courier New" panose="02070309020205020404" pitchFamily="49" charset="0"/>
              </a:rPr>
              <a:t>X.</a:t>
            </a:r>
            <a:r>
              <a:rPr lang="en-CA" sz="1050" b="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sz="1050" b="0" dirty="0">
                <a:solidFill>
                  <a:srgbClr val="000000"/>
                </a:solidFill>
                <a:latin typeface="Courier New" panose="02070309020205020404" pitchFamily="49" charset="0"/>
              </a:rPr>
              <a:t>	OUTPUT OUT= OUT_&amp;CLASS._&amp;</a:t>
            </a:r>
            <a:r>
              <a:rPr lang="en-US" sz="1050" b="0" dirty="0">
                <a:solidFill>
                  <a:srgbClr val="008080"/>
                </a:solidFill>
                <a:latin typeface="Courier New" panose="02070309020205020404" pitchFamily="49" charset="0"/>
              </a:rPr>
              <a:t>X.</a:t>
            </a:r>
            <a:r>
              <a:rPr lang="en-US" sz="1050" b="0" dirty="0">
                <a:solidFill>
                  <a:srgbClr val="000000"/>
                </a:solidFill>
                <a:latin typeface="Courier New" panose="02070309020205020404" pitchFamily="49" charset="0"/>
              </a:rPr>
              <a:t> MIN =   MEAN=  STD = MAX = /AUTONAME ;</a:t>
            </a:r>
            <a:endParaRPr lang="en-CA" sz="1050" b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CA" sz="1050" b="0" dirty="0">
                <a:solidFill>
                  <a:srgbClr val="000000"/>
                </a:solidFill>
                <a:latin typeface="Courier New" panose="02070309020205020404" pitchFamily="49" charset="0"/>
              </a:rPr>
              <a:t>	RUN;</a:t>
            </a:r>
          </a:p>
          <a:p>
            <a:pPr>
              <a:lnSpc>
                <a:spcPct val="150000"/>
              </a:lnSpc>
            </a:pPr>
            <a:r>
              <a:rPr lang="en-CA" sz="1050" b="0" dirty="0">
                <a:solidFill>
                  <a:srgbClr val="0000FF"/>
                </a:solidFill>
                <a:latin typeface="Courier New" panose="02070309020205020404" pitchFamily="49" charset="0"/>
              </a:rPr>
              <a:t>%END</a:t>
            </a:r>
            <a:r>
              <a:rPr lang="en-CA" sz="1050" b="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CA" sz="1050" b="0" dirty="0">
                <a:solidFill>
                  <a:srgbClr val="000000"/>
                </a:solidFill>
                <a:latin typeface="Courier New" panose="02070309020205020404" pitchFamily="49" charset="0"/>
              </a:rPr>
              <a:t>TITLE; RUN;</a:t>
            </a:r>
          </a:p>
          <a:p>
            <a:pPr>
              <a:lnSpc>
                <a:spcPct val="150000"/>
              </a:lnSpc>
            </a:pPr>
            <a:r>
              <a:rPr lang="en-CA" sz="1050" b="0" dirty="0">
                <a:solidFill>
                  <a:srgbClr val="000000"/>
                </a:solidFill>
                <a:latin typeface="Courier New" panose="02070309020205020404" pitchFamily="49" charset="0"/>
              </a:rPr>
              <a:t>PROC SGPLOT DATA=&amp;DSN;</a:t>
            </a:r>
          </a:p>
          <a:p>
            <a:pPr>
              <a:lnSpc>
                <a:spcPct val="150000"/>
              </a:lnSpc>
            </a:pPr>
            <a:r>
              <a:rPr lang="en-US" sz="1050" b="0" dirty="0">
                <a:solidFill>
                  <a:srgbClr val="000000"/>
                </a:solidFill>
                <a:latin typeface="Courier New" panose="02070309020205020404" pitchFamily="49" charset="0"/>
              </a:rPr>
              <a:t>VBOX &amp;VAR/ GROUP = &amp;CLASS DATASKIN=pressed;</a:t>
            </a:r>
          </a:p>
          <a:p>
            <a:pPr>
              <a:lnSpc>
                <a:spcPct val="150000"/>
              </a:lnSpc>
            </a:pPr>
            <a:r>
              <a:rPr lang="en-CA" sz="1050" b="0" dirty="0">
                <a:solidFill>
                  <a:srgbClr val="000000"/>
                </a:solidFill>
                <a:latin typeface="Courier New" panose="02070309020205020404" pitchFamily="49" charset="0"/>
              </a:rPr>
              <a:t> 	STYLEATTRS </a:t>
            </a:r>
          </a:p>
          <a:p>
            <a:pPr>
              <a:lnSpc>
                <a:spcPct val="150000"/>
              </a:lnSpc>
            </a:pPr>
            <a:r>
              <a:rPr lang="en-CA" sz="1050" b="0" dirty="0">
                <a:solidFill>
                  <a:srgbClr val="000000"/>
                </a:solidFill>
                <a:latin typeface="Courier New" panose="02070309020205020404" pitchFamily="49" charset="0"/>
              </a:rPr>
              <a:t>	BACKCOLOR=snow </a:t>
            </a:r>
          </a:p>
          <a:p>
            <a:pPr>
              <a:lnSpc>
                <a:spcPct val="150000"/>
              </a:lnSpc>
            </a:pPr>
            <a:r>
              <a:rPr lang="en-CA" sz="1050" b="0" dirty="0">
                <a:solidFill>
                  <a:srgbClr val="000000"/>
                </a:solidFill>
                <a:latin typeface="Courier New" panose="02070309020205020404" pitchFamily="49" charset="0"/>
              </a:rPr>
              <a:t>       	WALLCOLOR=WhiteSmoke</a:t>
            </a:r>
          </a:p>
          <a:p>
            <a:pPr>
              <a:lnSpc>
                <a:spcPct val="150000"/>
              </a:lnSpc>
            </a:pPr>
            <a:r>
              <a:rPr lang="en-CA" sz="1050" b="0" dirty="0">
                <a:solidFill>
                  <a:srgbClr val="000000"/>
                </a:solidFill>
                <a:latin typeface="Courier New" panose="02070309020205020404" pitchFamily="49" charset="0"/>
              </a:rPr>
              <a:t>	AXISEXTENT= DATA ;</a:t>
            </a:r>
          </a:p>
          <a:p>
            <a:pPr>
              <a:lnSpc>
                <a:spcPct val="150000"/>
              </a:lnSpc>
            </a:pPr>
            <a:r>
              <a:rPr lang="en-CA" sz="1050" b="0" dirty="0">
                <a:solidFill>
                  <a:srgbClr val="000000"/>
                </a:solidFill>
                <a:latin typeface="Courier New" panose="02070309020205020404" pitchFamily="49" charset="0"/>
              </a:rPr>
              <a:t>RUN;</a:t>
            </a:r>
          </a:p>
          <a:p>
            <a:pPr>
              <a:lnSpc>
                <a:spcPct val="150000"/>
              </a:lnSpc>
            </a:pPr>
            <a:endParaRPr lang="en-CA" sz="1050" b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CA" sz="1050" b="0" dirty="0">
                <a:solidFill>
                  <a:srgbClr val="000000"/>
                </a:solidFill>
                <a:latin typeface="Courier New" panose="02070309020205020404" pitchFamily="49" charset="0"/>
              </a:rPr>
              <a:t>PROC SGPLOT DATA=&amp;DSN;</a:t>
            </a:r>
          </a:p>
          <a:p>
            <a:pPr>
              <a:lnSpc>
                <a:spcPct val="150000"/>
              </a:lnSpc>
            </a:pPr>
            <a:r>
              <a:rPr lang="en-CA" sz="1050" b="0" dirty="0">
                <a:solidFill>
                  <a:srgbClr val="000000"/>
                </a:solidFill>
                <a:latin typeface="Courier New" panose="02070309020205020404" pitchFamily="49" charset="0"/>
              </a:rPr>
              <a:t>HISTOGRAM &amp;VAR /DATASKIN=PRESSED 	FILLATTRS=(COLOR=PLUM);</a:t>
            </a:r>
          </a:p>
          <a:p>
            <a:pPr>
              <a:lnSpc>
                <a:spcPct val="150000"/>
              </a:lnSpc>
            </a:pPr>
            <a:r>
              <a:rPr lang="en-CA" sz="1050" b="0" dirty="0">
                <a:solidFill>
                  <a:srgbClr val="000000"/>
                </a:solidFill>
                <a:latin typeface="Courier New" panose="02070309020205020404" pitchFamily="49" charset="0"/>
              </a:rPr>
              <a:t>RUN;</a:t>
            </a:r>
          </a:p>
          <a:p>
            <a:pPr>
              <a:lnSpc>
                <a:spcPct val="150000"/>
              </a:lnSpc>
            </a:pPr>
            <a:r>
              <a:rPr lang="en-CA" sz="1050" b="1" dirty="0">
                <a:solidFill>
                  <a:srgbClr val="000080"/>
                </a:solidFill>
                <a:latin typeface="Courier New" panose="02070309020205020404" pitchFamily="49" charset="0"/>
              </a:rPr>
              <a:t>%MEND</a:t>
            </a:r>
            <a:r>
              <a:rPr lang="en-CA" sz="1050" b="0" dirty="0">
                <a:solidFill>
                  <a:srgbClr val="000000"/>
                </a:solidFill>
                <a:latin typeface="Courier New" panose="02070309020205020404" pitchFamily="49" charset="0"/>
              </a:rPr>
              <a:t> BIVAR_CAT_CONT;</a:t>
            </a:r>
            <a:endParaRPr lang="en-CA" sz="100" dirty="0"/>
          </a:p>
        </p:txBody>
      </p:sp>
    </p:spTree>
    <p:extLst>
      <p:ext uri="{BB962C8B-B14F-4D97-AF65-F5344CB8AC3E}">
        <p14:creationId xmlns:p14="http://schemas.microsoft.com/office/powerpoint/2010/main" val="21658941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506D940-CD1A-46A6-8495-AD6F6CF8B1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958000"/>
            <a:ext cx="12193200" cy="0"/>
          </a:xfrm>
          <a:prstGeom prst="line">
            <a:avLst/>
          </a:prstGeom>
          <a:ln w="95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B92258A8-6159-412F-95C2-04BDA97146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13A7816-7DCB-41F4-BC7A-CB944B731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0263E3C-E089-4D34-BBAA-F3D5A4F448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3995" y="0"/>
            <a:ext cx="0" cy="273600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9144E32D-C0DE-4D27-963B-A43CF13E66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27348" y="0"/>
            <a:ext cx="0" cy="273600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D52E1E1-1519-4BBF-8E5D-7B1F16C916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2744900"/>
            <a:ext cx="12193200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CF3C8EB-1217-4C14-80B7-0EFF5607E8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958000"/>
            <a:ext cx="12193200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 descr="Shape&#10;&#10;Description automatically generated with medium confidence">
            <a:extLst>
              <a:ext uri="{FF2B5EF4-FFF2-40B4-BE49-F238E27FC236}">
                <a16:creationId xmlns:a16="http://schemas.microsoft.com/office/drawing/2014/main" id="{7DA156B8-6572-48A6-BD43-66D968E5ED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84" y="0"/>
            <a:ext cx="12173416" cy="6868486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E2E5135F-7392-4923-8059-BAD351E2EE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28791" y="1683749"/>
            <a:ext cx="5613049" cy="4228727"/>
          </a:xfrm>
          <a:prstGeom prst="rect">
            <a:avLst/>
          </a:prstGeom>
        </p:spPr>
      </p:pic>
      <p:sp>
        <p:nvSpPr>
          <p:cNvPr id="37" name="Title 1">
            <a:extLst>
              <a:ext uri="{FF2B5EF4-FFF2-40B4-BE49-F238E27FC236}">
                <a16:creationId xmlns:a16="http://schemas.microsoft.com/office/drawing/2014/main" id="{2B1F9C89-AD8B-404D-8864-EFB23D49D9D7}"/>
              </a:ext>
            </a:extLst>
          </p:cNvPr>
          <p:cNvSpPr txBox="1">
            <a:spLocks/>
          </p:cNvSpPr>
          <p:nvPr/>
        </p:nvSpPr>
        <p:spPr>
          <a:xfrm>
            <a:off x="294324" y="4950460"/>
            <a:ext cx="11306174" cy="1745014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800" kern="1200">
                <a:solidFill>
                  <a:schemeClr val="tx2"/>
                </a:solidFill>
                <a:latin typeface="+mj-lt"/>
                <a:ea typeface="Microsoft Sans Serif" panose="020B0604020202020204" pitchFamily="34" charset="0"/>
                <a:cs typeface="Microsoft Sans Serif" panose="020B0604020202020204" pitchFamily="34" charset="0"/>
              </a:defRPr>
            </a:lvl1pPr>
          </a:lstStyle>
          <a:p>
            <a:r>
              <a:rPr lang="en-US" dirty="0">
                <a:solidFill>
                  <a:schemeClr val="bg2"/>
                </a:solidFill>
              </a:rPr>
              <a:t>Active and Sales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A1F7F25-6F23-4BE3-AEFD-2D7EEAC396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6957" y="104808"/>
            <a:ext cx="7557870" cy="147129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31ACB8D-37C9-4D2D-A6AD-60C01CF499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574" y="1682330"/>
            <a:ext cx="5570875" cy="423661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2F4AB2C-850B-4B6E-BDD4-AB963F85BFBC}"/>
              </a:ext>
            </a:extLst>
          </p:cNvPr>
          <p:cNvSpPr txBox="1"/>
          <p:nvPr/>
        </p:nvSpPr>
        <p:spPr>
          <a:xfrm rot="737776">
            <a:off x="7088437" y="2781790"/>
            <a:ext cx="502733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>
                <a:solidFill>
                  <a:srgbClr val="FF0000"/>
                </a:solidFill>
              </a:rPr>
              <a:t>Assumption of no major </a:t>
            </a:r>
          </a:p>
          <a:p>
            <a:pPr algn="ctr"/>
            <a:r>
              <a:rPr lang="en-US" sz="3200" b="1" dirty="0">
                <a:solidFill>
                  <a:srgbClr val="FF0000"/>
                </a:solidFill>
              </a:rPr>
              <a:t>outliers is not met.  </a:t>
            </a:r>
            <a:endParaRPr lang="en-CA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61075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506D940-CD1A-46A6-8495-AD6F6CF8B1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958000"/>
            <a:ext cx="12193200" cy="0"/>
          </a:xfrm>
          <a:prstGeom prst="line">
            <a:avLst/>
          </a:prstGeom>
          <a:ln w="95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B92258A8-6159-412F-95C2-04BDA97146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13A7816-7DCB-41F4-BC7A-CB944B731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0263E3C-E089-4D34-BBAA-F3D5A4F448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3995" y="0"/>
            <a:ext cx="0" cy="273600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9144E32D-C0DE-4D27-963B-A43CF13E66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27348" y="0"/>
            <a:ext cx="0" cy="273600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D52E1E1-1519-4BBF-8E5D-7B1F16C916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2744900"/>
            <a:ext cx="12193200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CF3C8EB-1217-4C14-80B7-0EFF5607E8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958000"/>
            <a:ext cx="12193200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 descr="Shape&#10;&#10;Description automatically generated with medium confidence">
            <a:extLst>
              <a:ext uri="{FF2B5EF4-FFF2-40B4-BE49-F238E27FC236}">
                <a16:creationId xmlns:a16="http://schemas.microsoft.com/office/drawing/2014/main" id="{7DA156B8-6572-48A6-BD43-66D968E5ED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84" y="0"/>
            <a:ext cx="12173416" cy="6868486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E2E5135F-7392-4923-8059-BAD351E2EE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47106" y="1695179"/>
            <a:ext cx="5576418" cy="4228727"/>
          </a:xfrm>
          <a:prstGeom prst="rect">
            <a:avLst/>
          </a:prstGeom>
        </p:spPr>
      </p:pic>
      <p:sp>
        <p:nvSpPr>
          <p:cNvPr id="37" name="Title 1">
            <a:extLst>
              <a:ext uri="{FF2B5EF4-FFF2-40B4-BE49-F238E27FC236}">
                <a16:creationId xmlns:a16="http://schemas.microsoft.com/office/drawing/2014/main" id="{2B1F9C89-AD8B-404D-8864-EFB23D49D9D7}"/>
              </a:ext>
            </a:extLst>
          </p:cNvPr>
          <p:cNvSpPr txBox="1">
            <a:spLocks/>
          </p:cNvSpPr>
          <p:nvPr/>
        </p:nvSpPr>
        <p:spPr>
          <a:xfrm>
            <a:off x="294324" y="4950460"/>
            <a:ext cx="11306174" cy="1745014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800" kern="1200">
                <a:solidFill>
                  <a:schemeClr val="tx2"/>
                </a:solidFill>
                <a:latin typeface="+mj-lt"/>
                <a:ea typeface="Microsoft Sans Serif" panose="020B0604020202020204" pitchFamily="34" charset="0"/>
                <a:cs typeface="Microsoft Sans Serif" panose="020B0604020202020204" pitchFamily="34" charset="0"/>
              </a:defRPr>
            </a:lvl1pPr>
          </a:lstStyle>
          <a:p>
            <a:r>
              <a:rPr lang="en-US" dirty="0">
                <a:solidFill>
                  <a:schemeClr val="bg2"/>
                </a:solidFill>
              </a:rPr>
              <a:t>Active and Age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A1F7F25-6F23-4BE3-AEFD-2D7EEAC396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26957" y="175003"/>
            <a:ext cx="7557870" cy="144999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31ACB8D-37C9-4D2D-A6AD-60C01CF499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6574" y="1714129"/>
            <a:ext cx="5570875" cy="4173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9243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506D940-CD1A-46A6-8495-AD6F6CF8B1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958000"/>
            <a:ext cx="12193200" cy="0"/>
          </a:xfrm>
          <a:prstGeom prst="line">
            <a:avLst/>
          </a:prstGeom>
          <a:ln w="95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B92258A8-6159-412F-95C2-04BDA97146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13A7816-7DCB-41F4-BC7A-CB944B731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0263E3C-E089-4D34-BBAA-F3D5A4F448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3995" y="0"/>
            <a:ext cx="0" cy="273600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9144E32D-C0DE-4D27-963B-A43CF13E66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27348" y="0"/>
            <a:ext cx="0" cy="273600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D52E1E1-1519-4BBF-8E5D-7B1F16C916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2744900"/>
            <a:ext cx="12193200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CF3C8EB-1217-4C14-80B7-0EFF5607E8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958000"/>
            <a:ext cx="12193200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 descr="Shape&#10;&#10;Description automatically generated with medium confidence">
            <a:extLst>
              <a:ext uri="{FF2B5EF4-FFF2-40B4-BE49-F238E27FC236}">
                <a16:creationId xmlns:a16="http://schemas.microsoft.com/office/drawing/2014/main" id="{7DA156B8-6572-48A6-BD43-66D968E5ED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84" y="0"/>
            <a:ext cx="12173416" cy="6868486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E2E5135F-7392-4923-8059-BAD351E2EE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25965" y="1659417"/>
            <a:ext cx="5576418" cy="4228727"/>
          </a:xfrm>
          <a:prstGeom prst="rect">
            <a:avLst/>
          </a:prstGeom>
        </p:spPr>
      </p:pic>
      <p:sp>
        <p:nvSpPr>
          <p:cNvPr id="37" name="Title 1">
            <a:extLst>
              <a:ext uri="{FF2B5EF4-FFF2-40B4-BE49-F238E27FC236}">
                <a16:creationId xmlns:a16="http://schemas.microsoft.com/office/drawing/2014/main" id="{2B1F9C89-AD8B-404D-8864-EFB23D49D9D7}"/>
              </a:ext>
            </a:extLst>
          </p:cNvPr>
          <p:cNvSpPr txBox="1">
            <a:spLocks/>
          </p:cNvSpPr>
          <p:nvPr/>
        </p:nvSpPr>
        <p:spPr>
          <a:xfrm>
            <a:off x="294324" y="4950460"/>
            <a:ext cx="11306174" cy="1745014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800" kern="1200">
                <a:solidFill>
                  <a:schemeClr val="tx2"/>
                </a:solidFill>
                <a:latin typeface="+mj-lt"/>
                <a:ea typeface="Microsoft Sans Serif" panose="020B0604020202020204" pitchFamily="34" charset="0"/>
                <a:cs typeface="Microsoft Sans Serif" panose="020B0604020202020204" pitchFamily="34" charset="0"/>
              </a:defRPr>
            </a:lvl1pPr>
          </a:lstStyle>
          <a:p>
            <a:r>
              <a:rPr lang="en-US" dirty="0">
                <a:solidFill>
                  <a:schemeClr val="bg2"/>
                </a:solidFill>
              </a:rPr>
              <a:t>Active and Age - Relationship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A1F7F25-6F23-4BE3-AEFD-2D7EEAC396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26957" y="175003"/>
            <a:ext cx="7557870" cy="144999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0623F07-92BE-4D04-8209-44CEE6FD9F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067" y="1726884"/>
            <a:ext cx="4147804" cy="19982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21B529A-5A0B-4970-B331-06D3CF5D46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8673" y="3830384"/>
            <a:ext cx="4147804" cy="1953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6505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CFF384FA-A314-44A7-A8D0-A5B072C068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F207D4E-9AD2-486E-974F-2A1243D8B6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511675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BFC157-C08C-488D-AF3C-6EB1D63054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7277" y="1056306"/>
            <a:ext cx="3417119" cy="1526988"/>
          </a:xfrm>
        </p:spPr>
        <p:txBody>
          <a:bodyPr vert="horz" wrap="square" lIns="0" tIns="0" rIns="0" bIns="0" rtlCol="0" anchor="t" anchorCtr="0">
            <a:normAutofit fontScale="90000"/>
          </a:bodyPr>
          <a:lstStyle/>
          <a:p>
            <a:r>
              <a:rPr lang="en-CA" sz="1600" dirty="0">
                <a:solidFill>
                  <a:schemeClr val="bg1"/>
                </a:solidFill>
                <a:latin typeface="Courier New" panose="02070309020205020404" pitchFamily="49" charset="0"/>
              </a:rPr>
              <a:t>/*BIVARIATE ANALYSIS*/</a:t>
            </a:r>
            <a:br>
              <a:rPr lang="en-CA" sz="1600" dirty="0">
                <a:solidFill>
                  <a:schemeClr val="bg1"/>
                </a:solidFill>
                <a:latin typeface="Courier New" panose="02070309020205020404" pitchFamily="49" charset="0"/>
              </a:rPr>
            </a:br>
            <a:r>
              <a:rPr lang="en-CA" sz="1600" dirty="0">
                <a:solidFill>
                  <a:schemeClr val="bg1"/>
                </a:solidFill>
                <a:latin typeface="Courier New" panose="02070309020205020404" pitchFamily="49" charset="0"/>
              </a:rPr>
              <a:t>/*CATEGORICAL VS CATEGORICAL*/</a:t>
            </a:r>
            <a:br>
              <a:rPr lang="en-US" sz="1500" dirty="0">
                <a:solidFill>
                  <a:schemeClr val="bg2"/>
                </a:solidFill>
              </a:rPr>
            </a:br>
            <a:br>
              <a:rPr lang="en-US" sz="1500" dirty="0">
                <a:solidFill>
                  <a:schemeClr val="bg2"/>
                </a:solidFill>
              </a:rPr>
            </a:br>
            <a:br>
              <a:rPr lang="en-CA" sz="1200" dirty="0">
                <a:solidFill>
                  <a:schemeClr val="bg1"/>
                </a:solidFill>
                <a:latin typeface="Courier New" panose="02070309020205020404" pitchFamily="49" charset="0"/>
              </a:rPr>
            </a:br>
            <a:r>
              <a:rPr lang="en-CA" sz="1200" dirty="0">
                <a:solidFill>
                  <a:schemeClr val="bg1"/>
                </a:solidFill>
                <a:latin typeface="Courier New" panose="02070309020205020404" pitchFamily="49" charset="0"/>
              </a:rPr>
              <a:t>%</a:t>
            </a:r>
            <a:r>
              <a:rPr lang="en-CA" sz="1200" b="1" i="1" dirty="0">
                <a:solidFill>
                  <a:schemeClr val="bg1"/>
                </a:solidFill>
                <a:latin typeface="Courier New" panose="02070309020205020404" pitchFamily="49" charset="0"/>
              </a:rPr>
              <a:t>BIVAR_CAT_CAT</a:t>
            </a:r>
            <a:r>
              <a:rPr lang="en-CA" sz="1200" b="0" i="0" dirty="0">
                <a:solidFill>
                  <a:schemeClr val="bg1"/>
                </a:solidFill>
                <a:latin typeface="Courier New" panose="02070309020205020404" pitchFamily="49" charset="0"/>
              </a:rPr>
              <a:t>(SEG,ACTIVE,PROVINCE);</a:t>
            </a:r>
            <a:br>
              <a:rPr lang="en-CA" sz="1200" b="0" i="0" dirty="0">
                <a:solidFill>
                  <a:schemeClr val="bg1"/>
                </a:solidFill>
                <a:latin typeface="Courier New" panose="02070309020205020404" pitchFamily="49" charset="0"/>
              </a:rPr>
            </a:br>
            <a:r>
              <a:rPr lang="en-US" sz="1200" b="0" i="0" dirty="0">
                <a:solidFill>
                  <a:schemeClr val="bg1"/>
                </a:solidFill>
                <a:latin typeface="Courier New" panose="02070309020205020404" pitchFamily="49" charset="0"/>
              </a:rPr>
              <a:t>%</a:t>
            </a:r>
            <a:r>
              <a:rPr lang="en-US" sz="1200" b="1" i="1" dirty="0">
                <a:solidFill>
                  <a:schemeClr val="bg1"/>
                </a:solidFill>
                <a:latin typeface="Courier New" panose="02070309020205020404" pitchFamily="49" charset="0"/>
              </a:rPr>
              <a:t>BIVAR_CAT_CAT</a:t>
            </a:r>
            <a:r>
              <a:rPr lang="en-US" sz="1200" b="0" i="0" dirty="0">
                <a:solidFill>
                  <a:schemeClr val="bg1"/>
                </a:solidFill>
                <a:latin typeface="Courier New" panose="02070309020205020404" pitchFamily="49" charset="0"/>
              </a:rPr>
              <a:t>(SEG,ACTIVE,AGE_SEG);</a:t>
            </a:r>
            <a:br>
              <a:rPr lang="en-US" sz="1200" b="0" i="0" dirty="0">
                <a:solidFill>
                  <a:schemeClr val="bg1"/>
                </a:solidFill>
                <a:latin typeface="Courier New" panose="02070309020205020404" pitchFamily="49" charset="0"/>
              </a:rPr>
            </a:br>
            <a:r>
              <a:rPr lang="en-CA" sz="1200" b="0" i="0" dirty="0">
                <a:solidFill>
                  <a:schemeClr val="bg1"/>
                </a:solidFill>
                <a:latin typeface="Courier New" panose="02070309020205020404" pitchFamily="49" charset="0"/>
              </a:rPr>
              <a:t>%</a:t>
            </a:r>
            <a:r>
              <a:rPr lang="en-CA" sz="1200" b="1" i="1" dirty="0">
                <a:solidFill>
                  <a:schemeClr val="bg1"/>
                </a:solidFill>
                <a:latin typeface="Courier New" panose="02070309020205020404" pitchFamily="49" charset="0"/>
              </a:rPr>
              <a:t>BIVAR_CAT_CAT</a:t>
            </a:r>
            <a:r>
              <a:rPr lang="en-CA" sz="1200" b="0" i="0" dirty="0">
                <a:solidFill>
                  <a:schemeClr val="bg1"/>
                </a:solidFill>
                <a:latin typeface="Courier New" panose="02070309020205020404" pitchFamily="49" charset="0"/>
              </a:rPr>
              <a:t>(SEG,ACTIVE,TENURE_SEG);</a:t>
            </a:r>
            <a:br>
              <a:rPr lang="en-CA" sz="1200" b="0" i="0" dirty="0">
                <a:solidFill>
                  <a:schemeClr val="bg1"/>
                </a:solidFill>
                <a:latin typeface="Courier New" panose="02070309020205020404" pitchFamily="49" charset="0"/>
              </a:rPr>
            </a:br>
            <a:br>
              <a:rPr lang="en-US" sz="1100" b="0" i="0" dirty="0">
                <a:solidFill>
                  <a:schemeClr val="bg1"/>
                </a:solidFill>
              </a:rPr>
            </a:br>
            <a:endParaRPr lang="en-US" sz="1500" dirty="0">
              <a:solidFill>
                <a:schemeClr val="bg1"/>
              </a:solidFill>
            </a:endParaRPr>
          </a:p>
        </p:txBody>
      </p:sp>
      <p:pic>
        <p:nvPicPr>
          <p:cNvPr id="30" name="Picture 29" descr="Graph on document with pen">
            <a:extLst>
              <a:ext uri="{FF2B5EF4-FFF2-40B4-BE49-F238E27FC236}">
                <a16:creationId xmlns:a16="http://schemas.microsoft.com/office/drawing/2014/main" id="{F5A26CA2-CF1C-4883-98F5-BA821999FA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407" r="5687" b="1"/>
          <a:stretch/>
        </p:blipFill>
        <p:spPr>
          <a:xfrm>
            <a:off x="900001" y="3639600"/>
            <a:ext cx="3611671" cy="3218400"/>
          </a:xfrm>
          <a:custGeom>
            <a:avLst/>
            <a:gdLst/>
            <a:ahLst/>
            <a:cxnLst/>
            <a:rect l="l" t="t" r="r" b="b"/>
            <a:pathLst>
              <a:path w="3611671" h="3218400">
                <a:moveTo>
                  <a:pt x="0" y="0"/>
                </a:moveTo>
                <a:lnTo>
                  <a:pt x="3611671" y="0"/>
                </a:lnTo>
                <a:lnTo>
                  <a:pt x="3611671" y="3218400"/>
                </a:lnTo>
                <a:lnTo>
                  <a:pt x="0" y="3218400"/>
                </a:lnTo>
                <a:close/>
              </a:path>
            </a:pathLst>
          </a:custGeom>
        </p:spPr>
      </p:pic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DDABEAEC-86D5-402A-A094-1496818B03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00000" y="0"/>
            <a:ext cx="0" cy="685800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4A0B0B18-A097-4B90-8493-769B2B81F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98800" y="3639600"/>
            <a:ext cx="11293200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6D5F2437-E140-4495-9305-6012166652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511675" y="0"/>
            <a:ext cx="0" cy="685800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7B6CE95-D2FC-4628-BFA0-C7A5F0B17CCD}"/>
              </a:ext>
            </a:extLst>
          </p:cNvPr>
          <p:cNvSpPr txBox="1"/>
          <p:nvPr/>
        </p:nvSpPr>
        <p:spPr>
          <a:xfrm>
            <a:off x="4979988" y="942392"/>
            <a:ext cx="6769100" cy="547428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SzPct val="70000"/>
              <a:buFont typeface="Wingdings 2" panose="05020102010507070707" pitchFamily="18" charset="2"/>
              <a:buChar char="à"/>
            </a:pPr>
            <a:r>
              <a:rPr lang="en-US" sz="800" dirty="0">
                <a:solidFill>
                  <a:schemeClr val="bg2"/>
                </a:solidFill>
              </a:rPr>
              <a:t>/*UNIVARIATE ANALYSIS*/</a:t>
            </a:r>
            <a:endParaRPr lang="en-US" sz="400" dirty="0">
              <a:solidFill>
                <a:schemeClr val="tx2"/>
              </a:solidFill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4AB1197-8427-49EB-B42D-47A248936987}"/>
              </a:ext>
            </a:extLst>
          </p:cNvPr>
          <p:cNvSpPr txBox="1"/>
          <p:nvPr/>
        </p:nvSpPr>
        <p:spPr>
          <a:xfrm>
            <a:off x="305318" y="125412"/>
            <a:ext cx="394742" cy="673258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algn="ctr">
              <a:lnSpc>
                <a:spcPct val="104000"/>
              </a:lnSpc>
              <a:spcBef>
                <a:spcPts val="800"/>
              </a:spcBef>
              <a:buSzPct val="70000"/>
            </a:pPr>
            <a:r>
              <a:rPr lang="en-US" sz="2400" b="1" dirty="0">
                <a:solidFill>
                  <a:schemeClr val="bg2"/>
                </a:solidFill>
              </a:rPr>
              <a:t>B</a:t>
            </a:r>
          </a:p>
          <a:p>
            <a:pPr algn="ctr">
              <a:lnSpc>
                <a:spcPct val="104000"/>
              </a:lnSpc>
              <a:spcBef>
                <a:spcPts val="800"/>
              </a:spcBef>
              <a:buSzPct val="70000"/>
            </a:pPr>
            <a:r>
              <a:rPr lang="en-US" sz="2400" b="1" dirty="0">
                <a:solidFill>
                  <a:schemeClr val="bg2"/>
                </a:solidFill>
              </a:rPr>
              <a:t>I</a:t>
            </a:r>
          </a:p>
          <a:p>
            <a:pPr algn="ctr">
              <a:lnSpc>
                <a:spcPct val="104000"/>
              </a:lnSpc>
              <a:spcBef>
                <a:spcPts val="800"/>
              </a:spcBef>
              <a:buSzPct val="70000"/>
            </a:pPr>
            <a:r>
              <a:rPr lang="en-US" sz="2400" b="1" dirty="0">
                <a:solidFill>
                  <a:schemeClr val="bg2"/>
                </a:solidFill>
              </a:rPr>
              <a:t>V</a:t>
            </a:r>
          </a:p>
          <a:p>
            <a:pPr algn="ctr">
              <a:lnSpc>
                <a:spcPct val="104000"/>
              </a:lnSpc>
              <a:spcBef>
                <a:spcPts val="800"/>
              </a:spcBef>
              <a:buSzPct val="70000"/>
            </a:pPr>
            <a:r>
              <a:rPr lang="en-US" sz="2400" b="1" dirty="0">
                <a:solidFill>
                  <a:schemeClr val="bg2"/>
                </a:solidFill>
              </a:rPr>
              <a:t>A</a:t>
            </a:r>
          </a:p>
          <a:p>
            <a:pPr algn="ctr">
              <a:lnSpc>
                <a:spcPct val="104000"/>
              </a:lnSpc>
              <a:spcBef>
                <a:spcPts val="800"/>
              </a:spcBef>
              <a:buSzPct val="70000"/>
            </a:pPr>
            <a:r>
              <a:rPr lang="en-US" sz="2400" b="1" dirty="0">
                <a:solidFill>
                  <a:schemeClr val="bg2"/>
                </a:solidFill>
              </a:rPr>
              <a:t>R</a:t>
            </a:r>
          </a:p>
          <a:p>
            <a:pPr algn="ctr">
              <a:lnSpc>
                <a:spcPct val="104000"/>
              </a:lnSpc>
              <a:spcBef>
                <a:spcPts val="800"/>
              </a:spcBef>
              <a:buSzPct val="70000"/>
            </a:pPr>
            <a:r>
              <a:rPr lang="en-US" sz="2400" b="1" dirty="0">
                <a:solidFill>
                  <a:schemeClr val="bg2"/>
                </a:solidFill>
              </a:rPr>
              <a:t>I</a:t>
            </a:r>
          </a:p>
          <a:p>
            <a:pPr algn="ctr">
              <a:lnSpc>
                <a:spcPct val="104000"/>
              </a:lnSpc>
              <a:spcBef>
                <a:spcPts val="800"/>
              </a:spcBef>
              <a:buSzPct val="70000"/>
            </a:pPr>
            <a:r>
              <a:rPr lang="en-US" sz="2400" b="1" dirty="0">
                <a:solidFill>
                  <a:schemeClr val="bg2"/>
                </a:solidFill>
              </a:rPr>
              <a:t>A</a:t>
            </a:r>
          </a:p>
          <a:p>
            <a:pPr algn="ctr">
              <a:lnSpc>
                <a:spcPct val="104000"/>
              </a:lnSpc>
              <a:spcBef>
                <a:spcPts val="800"/>
              </a:spcBef>
              <a:buSzPct val="70000"/>
            </a:pPr>
            <a:r>
              <a:rPr lang="en-US" sz="2400" b="1" dirty="0">
                <a:solidFill>
                  <a:schemeClr val="bg2"/>
                </a:solidFill>
              </a:rPr>
              <a:t>T</a:t>
            </a:r>
          </a:p>
          <a:p>
            <a:pPr algn="ctr">
              <a:lnSpc>
                <a:spcPct val="104000"/>
              </a:lnSpc>
              <a:spcBef>
                <a:spcPts val="800"/>
              </a:spcBef>
              <a:buSzPct val="70000"/>
            </a:pPr>
            <a:r>
              <a:rPr lang="en-US" sz="2400" b="1" dirty="0">
                <a:solidFill>
                  <a:schemeClr val="bg2"/>
                </a:solidFill>
              </a:rPr>
              <a:t>E</a:t>
            </a:r>
            <a:endParaRPr lang="en-US" sz="2400" b="1" dirty="0">
              <a:solidFill>
                <a:schemeClr val="bg1">
                  <a:alpha val="56000"/>
                </a:schemeClr>
              </a:solidFill>
              <a:latin typeface="+mj-lt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1F2EFEE-9579-4DCC-8F2F-3B2C7FACFA3C}"/>
              </a:ext>
            </a:extLst>
          </p:cNvPr>
          <p:cNvSpPr txBox="1"/>
          <p:nvPr/>
        </p:nvSpPr>
        <p:spPr>
          <a:xfrm>
            <a:off x="4680793" y="125412"/>
            <a:ext cx="7342081" cy="618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800" dirty="0">
                <a:solidFill>
                  <a:srgbClr val="008000"/>
                </a:solidFill>
                <a:latin typeface="Courier New" panose="02070309020205020404" pitchFamily="49" charset="0"/>
              </a:rPr>
              <a:t>/*BIVARIATE ANALYSIS*/</a:t>
            </a:r>
            <a:endParaRPr lang="en-CA" sz="1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n-CA" sz="1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1800" dirty="0">
                <a:solidFill>
                  <a:srgbClr val="008000"/>
                </a:solidFill>
                <a:latin typeface="Courier New" panose="02070309020205020404" pitchFamily="49" charset="0"/>
              </a:rPr>
              <a:t>*CATEGORICAL VS CATEGORICAL;</a:t>
            </a:r>
            <a:endParaRPr lang="en-CA" sz="1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1800" b="1" dirty="0">
                <a:solidFill>
                  <a:srgbClr val="000080"/>
                </a:solidFill>
                <a:latin typeface="Courier New" panose="02070309020205020404" pitchFamily="49" charset="0"/>
              </a:rPr>
              <a:t>%MACRO</a:t>
            </a:r>
            <a:r>
              <a:rPr lang="en-CA" sz="1800" b="0" dirty="0">
                <a:solidFill>
                  <a:srgbClr val="000000"/>
                </a:solidFill>
                <a:latin typeface="Courier New" panose="02070309020205020404" pitchFamily="49" charset="0"/>
              </a:rPr>
              <a:t> BIVAR_CAT_CAT(DATA,VAR1,VAR2);</a:t>
            </a:r>
          </a:p>
          <a:p>
            <a:r>
              <a:rPr lang="en-CA" sz="1800" b="0" dirty="0">
                <a:solidFill>
                  <a:srgbClr val="000000"/>
                </a:solidFill>
                <a:latin typeface="Courier New" panose="02070309020205020404" pitchFamily="49" charset="0"/>
              </a:rPr>
              <a:t>TITLE </a:t>
            </a:r>
            <a:r>
              <a:rPr lang="en-CA" sz="1800" b="0" dirty="0">
                <a:solidFill>
                  <a:srgbClr val="800080"/>
                </a:solidFill>
                <a:latin typeface="Courier New" panose="02070309020205020404" pitchFamily="49" charset="0"/>
              </a:rPr>
              <a:t>"BIVARIATE ANALYSIS OF &amp;VAR1 AND &amp;VAR2 FOR &amp;DATA"</a:t>
            </a:r>
            <a:r>
              <a:rPr lang="en-CA" sz="1800" b="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r>
              <a:rPr lang="en-US" sz="1800" b="0" dirty="0">
                <a:solidFill>
                  <a:srgbClr val="000000"/>
                </a:solidFill>
                <a:latin typeface="Courier New" panose="02070309020205020404" pitchFamily="49" charset="0"/>
              </a:rPr>
              <a:t>TITLE2 </a:t>
            </a:r>
            <a:r>
              <a:rPr lang="en-US" sz="1800" b="0" dirty="0">
                <a:solidFill>
                  <a:srgbClr val="800080"/>
                </a:solidFill>
                <a:latin typeface="Courier New" panose="02070309020205020404" pitchFamily="49" charset="0"/>
              </a:rPr>
              <a:t>"Null hypothesis:  &amp;VAR1 is independent of the &amp;VAR2"</a:t>
            </a:r>
            <a:r>
              <a:rPr lang="en-US" sz="1800" b="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r>
              <a:rPr lang="en-US" sz="1800" b="0" dirty="0">
                <a:solidFill>
                  <a:srgbClr val="000000"/>
                </a:solidFill>
                <a:latin typeface="Courier New" panose="02070309020205020404" pitchFamily="49" charset="0"/>
              </a:rPr>
              <a:t>FOOTNOTE </a:t>
            </a:r>
            <a:r>
              <a:rPr lang="en-US" sz="1800" b="0" dirty="0">
                <a:solidFill>
                  <a:srgbClr val="800080"/>
                </a:solidFill>
                <a:latin typeface="Courier New" panose="02070309020205020404" pitchFamily="49" charset="0"/>
              </a:rPr>
              <a:t>"If condition of chi-square are satisfied and p-value is less than significant level (5%),reject null hypothesis: </a:t>
            </a:r>
          </a:p>
          <a:p>
            <a:r>
              <a:rPr lang="en-US" sz="1800" b="0" dirty="0">
                <a:solidFill>
                  <a:srgbClr val="800080"/>
                </a:solidFill>
                <a:latin typeface="Courier New" panose="02070309020205020404" pitchFamily="49" charset="0"/>
              </a:rPr>
              <a:t>There is a relation ship between them at 5% significant level.“;</a:t>
            </a:r>
            <a:endParaRPr lang="en-US" sz="1800" b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1800" b="0" dirty="0">
                <a:solidFill>
                  <a:srgbClr val="000000"/>
                </a:solidFill>
                <a:latin typeface="Courier New" panose="02070309020205020404" pitchFamily="49" charset="0"/>
              </a:rPr>
              <a:t>PROC SORT DATA=&amp;DATA;</a:t>
            </a:r>
          </a:p>
          <a:p>
            <a:r>
              <a:rPr lang="en-CA" sz="1800" b="0" dirty="0">
                <a:solidFill>
                  <a:srgbClr val="000000"/>
                </a:solidFill>
                <a:latin typeface="Courier New" panose="02070309020205020404" pitchFamily="49" charset="0"/>
              </a:rPr>
              <a:t>BY &amp;VAR1 &amp;VAR2;</a:t>
            </a:r>
          </a:p>
          <a:p>
            <a:r>
              <a:rPr lang="en-CA" sz="1800" b="0" dirty="0">
                <a:solidFill>
                  <a:srgbClr val="000000"/>
                </a:solidFill>
                <a:latin typeface="Courier New" panose="02070309020205020404" pitchFamily="49" charset="0"/>
              </a:rPr>
              <a:t>PROC FREQ DATA = &amp;DATA </a:t>
            </a:r>
            <a:r>
              <a:rPr lang="en-CA" sz="1800" b="0" dirty="0">
                <a:solidFill>
                  <a:srgbClr val="008000"/>
                </a:solidFill>
                <a:latin typeface="Courier New" panose="02070309020205020404" pitchFamily="49" charset="0"/>
              </a:rPr>
              <a:t>/*ORDER = FREQ*/</a:t>
            </a:r>
            <a:r>
              <a:rPr lang="en-CA" sz="1800" b="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r>
              <a:rPr lang="sv-SE" sz="1800" b="0" dirty="0">
                <a:solidFill>
                  <a:srgbClr val="000000"/>
                </a:solidFill>
                <a:latin typeface="Courier New" panose="02070309020205020404" pitchFamily="49" charset="0"/>
              </a:rPr>
              <a:t>TABLES &amp;VAR1*&amp;VAR2/ MISSING PLOTS = FREQPLOT CHISQ;</a:t>
            </a:r>
          </a:p>
          <a:p>
            <a:r>
              <a:rPr lang="en-CA" sz="1800" b="0" dirty="0">
                <a:solidFill>
                  <a:srgbClr val="000000"/>
                </a:solidFill>
                <a:latin typeface="Courier New" panose="02070309020205020404" pitchFamily="49" charset="0"/>
              </a:rPr>
              <a:t>RUN;</a:t>
            </a:r>
          </a:p>
          <a:p>
            <a:r>
              <a:rPr lang="en-CA" sz="1800" b="0" dirty="0">
                <a:solidFill>
                  <a:srgbClr val="000000"/>
                </a:solidFill>
                <a:latin typeface="Courier New" panose="02070309020205020404" pitchFamily="49" charset="0"/>
              </a:rPr>
              <a:t>TITLE;</a:t>
            </a:r>
          </a:p>
          <a:p>
            <a:r>
              <a:rPr lang="en-CA" sz="1800" b="0" dirty="0">
                <a:solidFill>
                  <a:srgbClr val="000000"/>
                </a:solidFill>
                <a:latin typeface="Courier New" panose="02070309020205020404" pitchFamily="49" charset="0"/>
              </a:rPr>
              <a:t>TITLE2;</a:t>
            </a:r>
          </a:p>
          <a:p>
            <a:r>
              <a:rPr lang="en-CA" sz="1800" b="0" dirty="0">
                <a:solidFill>
                  <a:srgbClr val="000000"/>
                </a:solidFill>
                <a:latin typeface="Courier New" panose="02070309020205020404" pitchFamily="49" charset="0"/>
              </a:rPr>
              <a:t>FOOTNOTE1;</a:t>
            </a:r>
          </a:p>
          <a:p>
            <a:r>
              <a:rPr lang="en-CA" sz="1800" b="1" dirty="0">
                <a:solidFill>
                  <a:srgbClr val="000080"/>
                </a:solidFill>
                <a:latin typeface="Courier New" panose="02070309020205020404" pitchFamily="49" charset="0"/>
              </a:rPr>
              <a:t>%MEND</a:t>
            </a:r>
            <a:r>
              <a:rPr lang="en-CA" sz="1800" b="0" dirty="0">
                <a:solidFill>
                  <a:srgbClr val="000000"/>
                </a:solidFill>
                <a:latin typeface="Courier New" panose="02070309020205020404" pitchFamily="49" charset="0"/>
              </a:rPr>
              <a:t> BIVAR_CAT_CAT;</a:t>
            </a:r>
            <a:endParaRPr lang="en-CA" sz="800" dirty="0"/>
          </a:p>
        </p:txBody>
      </p:sp>
    </p:spTree>
    <p:extLst>
      <p:ext uri="{BB962C8B-B14F-4D97-AF65-F5344CB8AC3E}">
        <p14:creationId xmlns:p14="http://schemas.microsoft.com/office/powerpoint/2010/main" val="1995434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506D940-CD1A-46A6-8495-AD6F6CF8B1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958000"/>
            <a:ext cx="12193200" cy="0"/>
          </a:xfrm>
          <a:prstGeom prst="line">
            <a:avLst/>
          </a:prstGeom>
          <a:ln w="95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B92258A8-6159-412F-95C2-04BDA97146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13A7816-7DCB-41F4-BC7A-CB944B731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0263E3C-E089-4D34-BBAA-F3D5A4F448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3995" y="0"/>
            <a:ext cx="0" cy="273600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9144E32D-C0DE-4D27-963B-A43CF13E66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27348" y="0"/>
            <a:ext cx="0" cy="273600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D52E1E1-1519-4BBF-8E5D-7B1F16C916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2744900"/>
            <a:ext cx="12193200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CF3C8EB-1217-4C14-80B7-0EFF5607E8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958000"/>
            <a:ext cx="12193200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 descr="Shape&#10;&#10;Description automatically generated with medium confidence">
            <a:extLst>
              <a:ext uri="{FF2B5EF4-FFF2-40B4-BE49-F238E27FC236}">
                <a16:creationId xmlns:a16="http://schemas.microsoft.com/office/drawing/2014/main" id="{7DA156B8-6572-48A6-BD43-66D968E5ED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84" y="0"/>
            <a:ext cx="12173416" cy="686848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0108A561-C0B8-414B-9A15-0538006913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6379" y="110410"/>
            <a:ext cx="4229596" cy="4316168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9A94BD99-85FE-4C60-A6E7-9EB4A0F4FD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12535" y="2830042"/>
            <a:ext cx="3330353" cy="2723455"/>
          </a:xfrm>
          <a:prstGeom prst="rect">
            <a:avLst/>
          </a:prstGeom>
        </p:spPr>
      </p:pic>
      <p:sp>
        <p:nvSpPr>
          <p:cNvPr id="37" name="Title 1">
            <a:extLst>
              <a:ext uri="{FF2B5EF4-FFF2-40B4-BE49-F238E27FC236}">
                <a16:creationId xmlns:a16="http://schemas.microsoft.com/office/drawing/2014/main" id="{2B1F9C89-AD8B-404D-8864-EFB23D49D9D7}"/>
              </a:ext>
            </a:extLst>
          </p:cNvPr>
          <p:cNvSpPr txBox="1">
            <a:spLocks/>
          </p:cNvSpPr>
          <p:nvPr/>
        </p:nvSpPr>
        <p:spPr>
          <a:xfrm>
            <a:off x="294324" y="4950460"/>
            <a:ext cx="11306174" cy="1745014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800" kern="1200">
                <a:solidFill>
                  <a:schemeClr val="tx2"/>
                </a:solidFill>
                <a:latin typeface="+mj-lt"/>
                <a:ea typeface="Microsoft Sans Serif" panose="020B0604020202020204" pitchFamily="34" charset="0"/>
                <a:cs typeface="Microsoft Sans Serif" panose="020B0604020202020204" pitchFamily="34" charset="0"/>
              </a:defRPr>
            </a:lvl1pPr>
          </a:lstStyle>
          <a:p>
            <a:r>
              <a:rPr lang="en-US" dirty="0">
                <a:solidFill>
                  <a:schemeClr val="bg2"/>
                </a:solidFill>
              </a:rPr>
              <a:t>Good Credit and Segmented Tenure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BE704332-72B9-48C9-97E1-24AA79043F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09350" y="5681785"/>
            <a:ext cx="7832073" cy="20937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679801D-7F5A-4B44-9D2E-849729D8A3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31115" y="43714"/>
            <a:ext cx="3641245" cy="5421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67997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506D940-CD1A-46A6-8495-AD6F6CF8B1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958000"/>
            <a:ext cx="12193200" cy="0"/>
          </a:xfrm>
          <a:prstGeom prst="line">
            <a:avLst/>
          </a:prstGeom>
          <a:ln w="95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B92258A8-6159-412F-95C2-04BDA97146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13A7816-7DCB-41F4-BC7A-CB944B731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0263E3C-E089-4D34-BBAA-F3D5A4F448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3995" y="0"/>
            <a:ext cx="0" cy="273600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9144E32D-C0DE-4D27-963B-A43CF13E66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27348" y="0"/>
            <a:ext cx="0" cy="273600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D52E1E1-1519-4BBF-8E5D-7B1F16C916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2744900"/>
            <a:ext cx="12193200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CF3C8EB-1217-4C14-80B7-0EFF5607E8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958000"/>
            <a:ext cx="12193200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 descr="Shape&#10;&#10;Description automatically generated with medium confidence">
            <a:extLst>
              <a:ext uri="{FF2B5EF4-FFF2-40B4-BE49-F238E27FC236}">
                <a16:creationId xmlns:a16="http://schemas.microsoft.com/office/drawing/2014/main" id="{7DA156B8-6572-48A6-BD43-66D968E5ED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84" y="0"/>
            <a:ext cx="12173416" cy="686848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0108A561-C0B8-414B-9A15-0538006913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4020" y="110410"/>
            <a:ext cx="4074314" cy="4316168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9A94BD99-85FE-4C60-A6E7-9EB4A0F4FD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12535" y="2856661"/>
            <a:ext cx="3330353" cy="2670216"/>
          </a:xfrm>
          <a:prstGeom prst="rect">
            <a:avLst/>
          </a:prstGeom>
        </p:spPr>
      </p:pic>
      <p:sp>
        <p:nvSpPr>
          <p:cNvPr id="37" name="Title 1">
            <a:extLst>
              <a:ext uri="{FF2B5EF4-FFF2-40B4-BE49-F238E27FC236}">
                <a16:creationId xmlns:a16="http://schemas.microsoft.com/office/drawing/2014/main" id="{2B1F9C89-AD8B-404D-8864-EFB23D49D9D7}"/>
              </a:ext>
            </a:extLst>
          </p:cNvPr>
          <p:cNvSpPr txBox="1">
            <a:spLocks/>
          </p:cNvSpPr>
          <p:nvPr/>
        </p:nvSpPr>
        <p:spPr>
          <a:xfrm>
            <a:off x="294324" y="4950460"/>
            <a:ext cx="11306174" cy="1745014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800" kern="1200">
                <a:solidFill>
                  <a:schemeClr val="tx2"/>
                </a:solidFill>
                <a:latin typeface="+mj-lt"/>
                <a:ea typeface="Microsoft Sans Serif" panose="020B0604020202020204" pitchFamily="34" charset="0"/>
                <a:cs typeface="Microsoft Sans Serif" panose="020B0604020202020204" pitchFamily="34" charset="0"/>
              </a:defRPr>
            </a:lvl1pPr>
          </a:lstStyle>
          <a:p>
            <a:r>
              <a:rPr lang="en-US" dirty="0">
                <a:solidFill>
                  <a:schemeClr val="bg2"/>
                </a:solidFill>
              </a:rPr>
              <a:t>Rate Plan and Segmented Tenure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BE704332-72B9-48C9-97E1-24AA79043F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09350" y="5681785"/>
            <a:ext cx="7832073" cy="20937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679801D-7F5A-4B44-9D2E-849729D8A36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31115" y="95472"/>
            <a:ext cx="3641245" cy="5387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45204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506D940-CD1A-46A6-8495-AD6F6CF8B1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958000"/>
            <a:ext cx="12193200" cy="0"/>
          </a:xfrm>
          <a:prstGeom prst="line">
            <a:avLst/>
          </a:prstGeom>
          <a:ln w="95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B92258A8-6159-412F-95C2-04BDA97146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13A7816-7DCB-41F4-BC7A-CB944B731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0263E3C-E089-4D34-BBAA-F3D5A4F448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3995" y="0"/>
            <a:ext cx="0" cy="273600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9144E32D-C0DE-4D27-963B-A43CF13E66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27348" y="0"/>
            <a:ext cx="0" cy="273600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D52E1E1-1519-4BBF-8E5D-7B1F16C916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2744900"/>
            <a:ext cx="12193200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CF3C8EB-1217-4C14-80B7-0EFF5607E8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958000"/>
            <a:ext cx="12193200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 descr="Shape&#10;&#10;Description automatically generated with medium confidence">
            <a:extLst>
              <a:ext uri="{FF2B5EF4-FFF2-40B4-BE49-F238E27FC236}">
                <a16:creationId xmlns:a16="http://schemas.microsoft.com/office/drawing/2014/main" id="{7DA156B8-6572-48A6-BD43-66D968E5ED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84" y="0"/>
            <a:ext cx="12173416" cy="686848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0108A561-C0B8-414B-9A15-0538006913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4020" y="180780"/>
            <a:ext cx="4074314" cy="4175428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9A94BD99-85FE-4C60-A6E7-9EB4A0F4FD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33105" y="2856661"/>
            <a:ext cx="3089212" cy="2670216"/>
          </a:xfrm>
          <a:prstGeom prst="rect">
            <a:avLst/>
          </a:prstGeom>
        </p:spPr>
      </p:pic>
      <p:sp>
        <p:nvSpPr>
          <p:cNvPr id="37" name="Title 1">
            <a:extLst>
              <a:ext uri="{FF2B5EF4-FFF2-40B4-BE49-F238E27FC236}">
                <a16:creationId xmlns:a16="http://schemas.microsoft.com/office/drawing/2014/main" id="{2B1F9C89-AD8B-404D-8864-EFB23D49D9D7}"/>
              </a:ext>
            </a:extLst>
          </p:cNvPr>
          <p:cNvSpPr txBox="1">
            <a:spLocks/>
          </p:cNvSpPr>
          <p:nvPr/>
        </p:nvSpPr>
        <p:spPr>
          <a:xfrm>
            <a:off x="294324" y="4950460"/>
            <a:ext cx="11306174" cy="1745014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800" kern="1200">
                <a:solidFill>
                  <a:schemeClr val="tx2"/>
                </a:solidFill>
                <a:latin typeface="+mj-lt"/>
                <a:ea typeface="Microsoft Sans Serif" panose="020B0604020202020204" pitchFamily="34" charset="0"/>
                <a:cs typeface="Microsoft Sans Serif" panose="020B0604020202020204" pitchFamily="34" charset="0"/>
              </a:defRPr>
            </a:lvl1pPr>
          </a:lstStyle>
          <a:p>
            <a:r>
              <a:rPr lang="en-US" dirty="0">
                <a:solidFill>
                  <a:schemeClr val="bg2"/>
                </a:solidFill>
              </a:rPr>
              <a:t>Dealer Type and Segmented Tenure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BE704332-72B9-48C9-97E1-24AA79043F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09350" y="5681785"/>
            <a:ext cx="7832073" cy="20937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679801D-7F5A-4B44-9D2E-849729D8A36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39306" y="95472"/>
            <a:ext cx="3624862" cy="5387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82442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CFF384FA-A314-44A7-A8D0-A5B072C068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F207D4E-9AD2-486E-974F-2A1243D8B6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511675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BFC157-C08C-488D-AF3C-6EB1D63054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7277" y="1056306"/>
            <a:ext cx="3417119" cy="1526988"/>
          </a:xfrm>
        </p:spPr>
        <p:txBody>
          <a:bodyPr vert="horz" wrap="square" lIns="0" tIns="0" rIns="0" bIns="0" rtlCol="0" anchor="t" anchorCtr="0">
            <a:normAutofit fontScale="90000"/>
          </a:bodyPr>
          <a:lstStyle/>
          <a:p>
            <a:r>
              <a:rPr lang="en-CA" sz="1600" dirty="0">
                <a:solidFill>
                  <a:schemeClr val="bg1"/>
                </a:solidFill>
                <a:latin typeface="Courier New" panose="02070309020205020404" pitchFamily="49" charset="0"/>
              </a:rPr>
              <a:t>/*BIVARIATE ANALYSIS*/</a:t>
            </a:r>
            <a:br>
              <a:rPr lang="en-CA" sz="1600" dirty="0">
                <a:solidFill>
                  <a:schemeClr val="bg1"/>
                </a:solidFill>
                <a:latin typeface="Courier New" panose="02070309020205020404" pitchFamily="49" charset="0"/>
              </a:rPr>
            </a:br>
            <a:r>
              <a:rPr lang="en-CA" sz="1600" dirty="0">
                <a:solidFill>
                  <a:schemeClr val="bg1"/>
                </a:solidFill>
                <a:latin typeface="Courier New" panose="02070309020205020404" pitchFamily="49" charset="0"/>
              </a:rPr>
              <a:t>/*CATEGORICAL VS CONTINUOUS*/</a:t>
            </a:r>
            <a:br>
              <a:rPr lang="en-US" sz="1500" dirty="0">
                <a:solidFill>
                  <a:schemeClr val="bg2"/>
                </a:solidFill>
              </a:rPr>
            </a:br>
            <a:br>
              <a:rPr lang="en-CA" sz="1200" dirty="0">
                <a:solidFill>
                  <a:schemeClr val="bg1"/>
                </a:solidFill>
                <a:latin typeface="Courier New" panose="02070309020205020404" pitchFamily="49" charset="0"/>
              </a:rPr>
            </a:br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</a:rPr>
              <a:t>%</a:t>
            </a:r>
            <a:r>
              <a:rPr lang="en-US" sz="1200" b="1" i="1" dirty="0">
                <a:solidFill>
                  <a:schemeClr val="bg1"/>
                </a:solidFill>
                <a:latin typeface="Courier New" panose="02070309020205020404" pitchFamily="49" charset="0"/>
              </a:rPr>
              <a:t>BIVAR_CAT_CONTI</a:t>
            </a:r>
            <a:r>
              <a:rPr lang="en-US" sz="1200" b="0" i="0" dirty="0">
                <a:solidFill>
                  <a:schemeClr val="bg1"/>
                </a:solidFill>
                <a:latin typeface="Courier New" panose="02070309020205020404" pitchFamily="49" charset="0"/>
              </a:rPr>
              <a:t>(SEG,ACTIVE,SALES);</a:t>
            </a:r>
            <a:br>
              <a:rPr lang="en-US" sz="800" b="0" i="0" dirty="0">
                <a:solidFill>
                  <a:schemeClr val="bg1"/>
                </a:solidFill>
                <a:latin typeface="Courier New" panose="02070309020205020404" pitchFamily="49" charset="0"/>
              </a:rPr>
            </a:br>
            <a:br>
              <a:rPr lang="en-CA" sz="1200" dirty="0">
                <a:solidFill>
                  <a:schemeClr val="bg1"/>
                </a:solidFill>
                <a:latin typeface="Courier New" panose="02070309020205020404" pitchFamily="49" charset="0"/>
              </a:rPr>
            </a:br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</a:rPr>
              <a:t>%</a:t>
            </a:r>
            <a:r>
              <a:rPr lang="en-US" sz="1200" b="1" i="1" dirty="0">
                <a:solidFill>
                  <a:schemeClr val="bg1"/>
                </a:solidFill>
                <a:latin typeface="Courier New" panose="02070309020205020404" pitchFamily="49" charset="0"/>
              </a:rPr>
              <a:t>BIVAR_CAT_CONTI</a:t>
            </a:r>
            <a:r>
              <a:rPr lang="en-US" sz="1200" b="0" i="0" dirty="0">
                <a:solidFill>
                  <a:schemeClr val="bg1"/>
                </a:solidFill>
                <a:latin typeface="Courier New" panose="02070309020205020404" pitchFamily="49" charset="0"/>
              </a:rPr>
              <a:t>(SEG,GOODCREDIT, SALES);</a:t>
            </a:r>
            <a:br>
              <a:rPr lang="en-CA" sz="1200" b="0" i="0" dirty="0">
                <a:solidFill>
                  <a:schemeClr val="bg1"/>
                </a:solidFill>
                <a:latin typeface="Courier New" panose="02070309020205020404" pitchFamily="49" charset="0"/>
              </a:rPr>
            </a:br>
            <a:br>
              <a:rPr lang="en-US" sz="1100" b="0" i="0" dirty="0">
                <a:solidFill>
                  <a:schemeClr val="bg1"/>
                </a:solidFill>
              </a:rPr>
            </a:br>
            <a:endParaRPr lang="en-US" sz="1500" dirty="0">
              <a:solidFill>
                <a:schemeClr val="bg1"/>
              </a:solidFill>
            </a:endParaRPr>
          </a:p>
        </p:txBody>
      </p:sp>
      <p:pic>
        <p:nvPicPr>
          <p:cNvPr id="30" name="Picture 29" descr="Graph on document with pen">
            <a:extLst>
              <a:ext uri="{FF2B5EF4-FFF2-40B4-BE49-F238E27FC236}">
                <a16:creationId xmlns:a16="http://schemas.microsoft.com/office/drawing/2014/main" id="{F5A26CA2-CF1C-4883-98F5-BA821999FA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407" r="5687" b="1"/>
          <a:stretch/>
        </p:blipFill>
        <p:spPr>
          <a:xfrm>
            <a:off x="900001" y="3639600"/>
            <a:ext cx="3611671" cy="3218400"/>
          </a:xfrm>
          <a:custGeom>
            <a:avLst/>
            <a:gdLst/>
            <a:ahLst/>
            <a:cxnLst/>
            <a:rect l="l" t="t" r="r" b="b"/>
            <a:pathLst>
              <a:path w="3611671" h="3218400">
                <a:moveTo>
                  <a:pt x="0" y="0"/>
                </a:moveTo>
                <a:lnTo>
                  <a:pt x="3611671" y="0"/>
                </a:lnTo>
                <a:lnTo>
                  <a:pt x="3611671" y="3218400"/>
                </a:lnTo>
                <a:lnTo>
                  <a:pt x="0" y="3218400"/>
                </a:lnTo>
                <a:close/>
              </a:path>
            </a:pathLst>
          </a:custGeom>
        </p:spPr>
      </p:pic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DDABEAEC-86D5-402A-A094-1496818B03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00000" y="0"/>
            <a:ext cx="0" cy="685800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4A0B0B18-A097-4B90-8493-769B2B81F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98800" y="3639600"/>
            <a:ext cx="11293200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6D5F2437-E140-4495-9305-6012166652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511675" y="0"/>
            <a:ext cx="0" cy="685800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7B6CE95-D2FC-4628-BFA0-C7A5F0B17CCD}"/>
              </a:ext>
            </a:extLst>
          </p:cNvPr>
          <p:cNvSpPr txBox="1"/>
          <p:nvPr/>
        </p:nvSpPr>
        <p:spPr>
          <a:xfrm>
            <a:off x="4979988" y="942392"/>
            <a:ext cx="6769100" cy="547428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SzPct val="70000"/>
              <a:buFont typeface="Wingdings 2" panose="05020102010507070707" pitchFamily="18" charset="2"/>
              <a:buChar char="à"/>
            </a:pPr>
            <a:r>
              <a:rPr lang="en-US" sz="800" dirty="0">
                <a:solidFill>
                  <a:schemeClr val="bg2"/>
                </a:solidFill>
              </a:rPr>
              <a:t>/*UNIVARIATE ANALYSIS*/</a:t>
            </a:r>
            <a:endParaRPr lang="en-US" sz="400" dirty="0">
              <a:solidFill>
                <a:schemeClr val="tx2"/>
              </a:solidFill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4AB1197-8427-49EB-B42D-47A248936987}"/>
              </a:ext>
            </a:extLst>
          </p:cNvPr>
          <p:cNvSpPr txBox="1"/>
          <p:nvPr/>
        </p:nvSpPr>
        <p:spPr>
          <a:xfrm>
            <a:off x="305318" y="125412"/>
            <a:ext cx="394742" cy="673258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algn="ctr">
              <a:lnSpc>
                <a:spcPct val="104000"/>
              </a:lnSpc>
              <a:spcBef>
                <a:spcPts val="800"/>
              </a:spcBef>
              <a:buSzPct val="70000"/>
            </a:pPr>
            <a:r>
              <a:rPr lang="en-US" sz="2400" b="1" dirty="0">
                <a:solidFill>
                  <a:schemeClr val="bg2"/>
                </a:solidFill>
              </a:rPr>
              <a:t>B</a:t>
            </a:r>
          </a:p>
          <a:p>
            <a:pPr algn="ctr">
              <a:lnSpc>
                <a:spcPct val="104000"/>
              </a:lnSpc>
              <a:spcBef>
                <a:spcPts val="800"/>
              </a:spcBef>
              <a:buSzPct val="70000"/>
            </a:pPr>
            <a:r>
              <a:rPr lang="en-US" sz="2400" b="1" dirty="0">
                <a:solidFill>
                  <a:schemeClr val="bg2"/>
                </a:solidFill>
              </a:rPr>
              <a:t>I</a:t>
            </a:r>
          </a:p>
          <a:p>
            <a:pPr algn="ctr">
              <a:lnSpc>
                <a:spcPct val="104000"/>
              </a:lnSpc>
              <a:spcBef>
                <a:spcPts val="800"/>
              </a:spcBef>
              <a:buSzPct val="70000"/>
            </a:pPr>
            <a:r>
              <a:rPr lang="en-US" sz="2400" b="1" dirty="0">
                <a:solidFill>
                  <a:schemeClr val="bg2"/>
                </a:solidFill>
              </a:rPr>
              <a:t>V</a:t>
            </a:r>
          </a:p>
          <a:p>
            <a:pPr algn="ctr">
              <a:lnSpc>
                <a:spcPct val="104000"/>
              </a:lnSpc>
              <a:spcBef>
                <a:spcPts val="800"/>
              </a:spcBef>
              <a:buSzPct val="70000"/>
            </a:pPr>
            <a:r>
              <a:rPr lang="en-US" sz="2400" b="1" dirty="0">
                <a:solidFill>
                  <a:schemeClr val="bg2"/>
                </a:solidFill>
              </a:rPr>
              <a:t>A</a:t>
            </a:r>
          </a:p>
          <a:p>
            <a:pPr algn="ctr">
              <a:lnSpc>
                <a:spcPct val="104000"/>
              </a:lnSpc>
              <a:spcBef>
                <a:spcPts val="800"/>
              </a:spcBef>
              <a:buSzPct val="70000"/>
            </a:pPr>
            <a:r>
              <a:rPr lang="en-US" sz="2400" b="1" dirty="0">
                <a:solidFill>
                  <a:schemeClr val="bg2"/>
                </a:solidFill>
              </a:rPr>
              <a:t>R</a:t>
            </a:r>
          </a:p>
          <a:p>
            <a:pPr algn="ctr">
              <a:lnSpc>
                <a:spcPct val="104000"/>
              </a:lnSpc>
              <a:spcBef>
                <a:spcPts val="800"/>
              </a:spcBef>
              <a:buSzPct val="70000"/>
            </a:pPr>
            <a:r>
              <a:rPr lang="en-US" sz="2400" b="1" dirty="0">
                <a:solidFill>
                  <a:schemeClr val="bg2"/>
                </a:solidFill>
              </a:rPr>
              <a:t>I</a:t>
            </a:r>
          </a:p>
          <a:p>
            <a:pPr algn="ctr">
              <a:lnSpc>
                <a:spcPct val="104000"/>
              </a:lnSpc>
              <a:spcBef>
                <a:spcPts val="800"/>
              </a:spcBef>
              <a:buSzPct val="70000"/>
            </a:pPr>
            <a:r>
              <a:rPr lang="en-US" sz="2400" b="1" dirty="0">
                <a:solidFill>
                  <a:schemeClr val="bg2"/>
                </a:solidFill>
              </a:rPr>
              <a:t>A</a:t>
            </a:r>
          </a:p>
          <a:p>
            <a:pPr algn="ctr">
              <a:lnSpc>
                <a:spcPct val="104000"/>
              </a:lnSpc>
              <a:spcBef>
                <a:spcPts val="800"/>
              </a:spcBef>
              <a:buSzPct val="70000"/>
            </a:pPr>
            <a:r>
              <a:rPr lang="en-US" sz="2400" b="1" dirty="0">
                <a:solidFill>
                  <a:schemeClr val="bg2"/>
                </a:solidFill>
              </a:rPr>
              <a:t>T</a:t>
            </a:r>
          </a:p>
          <a:p>
            <a:pPr algn="ctr">
              <a:lnSpc>
                <a:spcPct val="104000"/>
              </a:lnSpc>
              <a:spcBef>
                <a:spcPts val="800"/>
              </a:spcBef>
              <a:buSzPct val="70000"/>
            </a:pPr>
            <a:r>
              <a:rPr lang="en-US" sz="2400" b="1" dirty="0">
                <a:solidFill>
                  <a:schemeClr val="bg2"/>
                </a:solidFill>
              </a:rPr>
              <a:t>E</a:t>
            </a:r>
            <a:endParaRPr lang="en-US" sz="2400" b="1" dirty="0">
              <a:solidFill>
                <a:schemeClr val="bg1">
                  <a:alpha val="56000"/>
                </a:schemeClr>
              </a:solidFill>
              <a:latin typeface="+mj-lt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1F2EFEE-9579-4DCC-8F2F-3B2C7FACFA3C}"/>
              </a:ext>
            </a:extLst>
          </p:cNvPr>
          <p:cNvSpPr txBox="1"/>
          <p:nvPr/>
        </p:nvSpPr>
        <p:spPr>
          <a:xfrm>
            <a:off x="4680793" y="125412"/>
            <a:ext cx="7342081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000080"/>
                </a:solidFill>
                <a:latin typeface="Courier New" panose="02070309020205020404" pitchFamily="49" charset="0"/>
              </a:rPr>
              <a:t>%MACRO</a:t>
            </a:r>
            <a:r>
              <a:rPr lang="en-US" sz="1800" b="0" dirty="0">
                <a:solidFill>
                  <a:srgbClr val="000000"/>
                </a:solidFill>
                <a:latin typeface="Courier New" panose="02070309020205020404" pitchFamily="49" charset="0"/>
              </a:rPr>
              <a:t> BIVAR_CAT_CONT_ASSOC(DATA,CLASS,VAR);</a:t>
            </a:r>
          </a:p>
          <a:p>
            <a:r>
              <a:rPr lang="en-CA" sz="1800" b="0" dirty="0">
                <a:solidFill>
                  <a:srgbClr val="000000"/>
                </a:solidFill>
                <a:latin typeface="Courier New" panose="02070309020205020404" pitchFamily="49" charset="0"/>
              </a:rPr>
              <a:t>PROC SORT DATA = &amp;DATA;</a:t>
            </a:r>
          </a:p>
          <a:p>
            <a:r>
              <a:rPr lang="en-CA" sz="1800" b="0" dirty="0">
                <a:solidFill>
                  <a:srgbClr val="000000"/>
                </a:solidFill>
                <a:latin typeface="Courier New" panose="02070309020205020404" pitchFamily="49" charset="0"/>
              </a:rPr>
              <a:t>BY &amp;CLASS;RUN;</a:t>
            </a:r>
          </a:p>
          <a:p>
            <a:endParaRPr lang="en-CA" sz="1800" b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it-IT" sz="1800" b="0" dirty="0">
                <a:solidFill>
                  <a:srgbClr val="000000"/>
                </a:solidFill>
                <a:latin typeface="Courier New" panose="02070309020205020404" pitchFamily="49" charset="0"/>
              </a:rPr>
              <a:t>PROC UNIVARIATE DATA= &amp;DATA NORMAL;</a:t>
            </a:r>
          </a:p>
          <a:p>
            <a:r>
              <a:rPr lang="en-CA" sz="1800" b="0" dirty="0">
                <a:solidFill>
                  <a:srgbClr val="000000"/>
                </a:solidFill>
                <a:latin typeface="Courier New" panose="02070309020205020404" pitchFamily="49" charset="0"/>
              </a:rPr>
              <a:t>BY &amp;CLASS;</a:t>
            </a:r>
          </a:p>
          <a:p>
            <a:r>
              <a:rPr lang="en-CA" sz="1800" b="0" dirty="0">
                <a:solidFill>
                  <a:srgbClr val="000000"/>
                </a:solidFill>
                <a:latin typeface="Courier New" panose="02070309020205020404" pitchFamily="49" charset="0"/>
              </a:rPr>
              <a:t>var &amp;VAR;</a:t>
            </a:r>
          </a:p>
          <a:p>
            <a:r>
              <a:rPr lang="fr-FR" sz="1800" b="0" dirty="0">
                <a:solidFill>
                  <a:srgbClr val="000000"/>
                </a:solidFill>
                <a:latin typeface="Courier New" panose="02070309020205020404" pitchFamily="49" charset="0"/>
              </a:rPr>
              <a:t>QQPLOT / NORMAL (mu=est sigma=est);</a:t>
            </a:r>
          </a:p>
          <a:p>
            <a:r>
              <a:rPr lang="en-CA" sz="1800" b="0" dirty="0">
                <a:solidFill>
                  <a:srgbClr val="000000"/>
                </a:solidFill>
                <a:latin typeface="Courier New" panose="02070309020205020404" pitchFamily="49" charset="0"/>
              </a:rPr>
              <a:t>RUN;</a:t>
            </a:r>
          </a:p>
          <a:p>
            <a:r>
              <a:rPr lang="en-US" sz="1800" b="0" dirty="0">
                <a:solidFill>
                  <a:srgbClr val="008000"/>
                </a:solidFill>
                <a:latin typeface="Courier New" panose="02070309020205020404" pitchFamily="49" charset="0"/>
              </a:rPr>
              <a:t>*The first curve is red, with mu=5.3 and sigma=0.5. The second curve is blue, with mu  equal to the sample mean and sigma equal to the sample standard deviation;</a:t>
            </a:r>
            <a:endParaRPr lang="en-US" sz="1800" b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1800" b="1" dirty="0">
                <a:solidFill>
                  <a:srgbClr val="000080"/>
                </a:solidFill>
                <a:latin typeface="Courier New" panose="02070309020205020404" pitchFamily="49" charset="0"/>
              </a:rPr>
              <a:t>%MEND</a:t>
            </a:r>
            <a:r>
              <a:rPr lang="en-CA" sz="1800" b="0" dirty="0">
                <a:solidFill>
                  <a:srgbClr val="000000"/>
                </a:solidFill>
                <a:latin typeface="Courier New" panose="02070309020205020404" pitchFamily="49" charset="0"/>
              </a:rPr>
              <a:t> BIVAR_CAT_CONT_ASSOC;</a:t>
            </a:r>
          </a:p>
          <a:p>
            <a:r>
              <a:rPr lang="en-CA" sz="1800" b="1" dirty="0">
                <a:solidFill>
                  <a:srgbClr val="000080"/>
                </a:solidFill>
                <a:latin typeface="Courier New" panose="02070309020205020404" pitchFamily="49" charset="0"/>
              </a:rPr>
              <a:t>RUN</a:t>
            </a:r>
            <a:r>
              <a:rPr lang="en-CA" sz="1800" b="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endParaRPr lang="en-CA" sz="100" dirty="0"/>
          </a:p>
        </p:txBody>
      </p:sp>
    </p:spTree>
    <p:extLst>
      <p:ext uri="{BB962C8B-B14F-4D97-AF65-F5344CB8AC3E}">
        <p14:creationId xmlns:p14="http://schemas.microsoft.com/office/powerpoint/2010/main" val="11411052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1AA0935-460F-4638-9E37-D59F2DEC0A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00000" y="0"/>
            <a:ext cx="0" cy="6858000"/>
          </a:xfrm>
          <a:prstGeom prst="line">
            <a:avLst/>
          </a:prstGeom>
          <a:ln w="95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17CF88AC-A971-44DC-BA93-F3613EE23C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6BF95CA-677E-4040-BCF8-AA41109E5D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825" y="723900"/>
            <a:ext cx="9658350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23100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506D940-CD1A-46A6-8495-AD6F6CF8B1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958000"/>
            <a:ext cx="12193200" cy="0"/>
          </a:xfrm>
          <a:prstGeom prst="line">
            <a:avLst/>
          </a:prstGeom>
          <a:ln w="95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B92258A8-6159-412F-95C2-04BDA97146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13A7816-7DCB-41F4-BC7A-CB944B731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0263E3C-E089-4D34-BBAA-F3D5A4F448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3995" y="0"/>
            <a:ext cx="0" cy="273600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9144E32D-C0DE-4D27-963B-A43CF13E66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27348" y="0"/>
            <a:ext cx="0" cy="273600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D52E1E1-1519-4BBF-8E5D-7B1F16C916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2744900"/>
            <a:ext cx="12193200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CF3C8EB-1217-4C14-80B7-0EFF5607E8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958000"/>
            <a:ext cx="12193200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 descr="Shape&#10;&#10;Description automatically generated with medium confidence">
            <a:extLst>
              <a:ext uri="{FF2B5EF4-FFF2-40B4-BE49-F238E27FC236}">
                <a16:creationId xmlns:a16="http://schemas.microsoft.com/office/drawing/2014/main" id="{7DA156B8-6572-48A6-BD43-66D968E5ED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84" y="0"/>
            <a:ext cx="12173416" cy="6868486"/>
          </a:xfrm>
          <a:prstGeom prst="rect">
            <a:avLst/>
          </a:prstGeom>
        </p:spPr>
      </p:pic>
      <p:sp>
        <p:nvSpPr>
          <p:cNvPr id="37" name="Title 1">
            <a:extLst>
              <a:ext uri="{FF2B5EF4-FFF2-40B4-BE49-F238E27FC236}">
                <a16:creationId xmlns:a16="http://schemas.microsoft.com/office/drawing/2014/main" id="{2B1F9C89-AD8B-404D-8864-EFB23D49D9D7}"/>
              </a:ext>
            </a:extLst>
          </p:cNvPr>
          <p:cNvSpPr txBox="1">
            <a:spLocks/>
          </p:cNvSpPr>
          <p:nvPr/>
        </p:nvSpPr>
        <p:spPr>
          <a:xfrm>
            <a:off x="294324" y="4950460"/>
            <a:ext cx="11306174" cy="1745014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800" kern="1200">
                <a:solidFill>
                  <a:schemeClr val="tx2"/>
                </a:solidFill>
                <a:latin typeface="+mj-lt"/>
                <a:ea typeface="Microsoft Sans Serif" panose="020B0604020202020204" pitchFamily="34" charset="0"/>
                <a:cs typeface="Microsoft Sans Serif" panose="020B0604020202020204" pitchFamily="34" charset="0"/>
              </a:defRPr>
            </a:lvl1pPr>
          </a:lstStyle>
          <a:p>
            <a:r>
              <a:rPr lang="en-US" dirty="0">
                <a:solidFill>
                  <a:schemeClr val="bg2"/>
                </a:solidFill>
              </a:rPr>
              <a:t>Active and Sales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BBDAA66-90A7-4FFE-BB0D-25FC137FD6FF}"/>
              </a:ext>
            </a:extLst>
          </p:cNvPr>
          <p:cNvSpPr/>
          <p:nvPr/>
        </p:nvSpPr>
        <p:spPr>
          <a:xfrm>
            <a:off x="177281" y="162526"/>
            <a:ext cx="11849877" cy="563294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CA" sz="11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CA" sz="1000" dirty="0">
                <a:solidFill>
                  <a:srgbClr val="000000"/>
                </a:solidFill>
                <a:latin typeface="Courier New" panose="02070309020205020404" pitchFamily="49" charset="0"/>
              </a:rPr>
              <a:t>%</a:t>
            </a:r>
            <a:r>
              <a:rPr lang="en-CA" sz="1000" b="1" i="1" dirty="0">
                <a:solidFill>
                  <a:srgbClr val="000000"/>
                </a:solidFill>
                <a:latin typeface="Courier New" panose="02070309020205020404" pitchFamily="49" charset="0"/>
              </a:rPr>
              <a:t>BIVAR_CAT_CONT</a:t>
            </a:r>
            <a:r>
              <a:rPr lang="en-CA" sz="1000" b="0" i="0" dirty="0">
                <a:solidFill>
                  <a:srgbClr val="000000"/>
                </a:solidFill>
                <a:latin typeface="Courier New" panose="02070309020205020404" pitchFamily="49" charset="0"/>
              </a:rPr>
              <a:t>(SEG,ACTIVE,SALES);</a:t>
            </a:r>
          </a:p>
          <a:p>
            <a:pPr>
              <a:lnSpc>
                <a:spcPct val="150000"/>
              </a:lnSpc>
            </a:pPr>
            <a:r>
              <a:rPr lang="en-US" sz="1000" b="0" i="0" dirty="0">
                <a:solidFill>
                  <a:srgbClr val="008000"/>
                </a:solidFill>
                <a:latin typeface="Courier New" panose="02070309020205020404" pitchFamily="49" charset="0"/>
              </a:rPr>
              <a:t>/*We can see a great number of major outliers, so as the data is, it's not possible to use t-test for sales and active features.</a:t>
            </a:r>
          </a:p>
          <a:p>
            <a:pPr>
              <a:lnSpc>
                <a:spcPct val="150000"/>
              </a:lnSpc>
            </a:pPr>
            <a:r>
              <a:rPr lang="en-US" sz="1000" b="0" i="0" dirty="0">
                <a:solidFill>
                  <a:srgbClr val="008000"/>
                </a:solidFill>
                <a:latin typeface="Courier New" panose="02070309020205020404" pitchFamily="49" charset="0"/>
              </a:rPr>
              <a:t>Sales greater than $390 (~Q3+3*IQR) will be dropped to perform the test.*/</a:t>
            </a:r>
            <a:endParaRPr lang="en-US" sz="1000" b="0" i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endParaRPr lang="en-CA" sz="1000" b="0" i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CA" sz="1000" b="1" i="0" dirty="0">
                <a:solidFill>
                  <a:srgbClr val="000080"/>
                </a:solidFill>
                <a:latin typeface="Courier New" panose="02070309020205020404" pitchFamily="49" charset="0"/>
              </a:rPr>
              <a:t>DATA</a:t>
            </a:r>
            <a:r>
              <a:rPr lang="en-CA" sz="1000" b="0" i="0" dirty="0">
                <a:solidFill>
                  <a:srgbClr val="000000"/>
                </a:solidFill>
                <a:latin typeface="Courier New" panose="02070309020205020404" pitchFamily="49" charset="0"/>
              </a:rPr>
              <a:t> SEG1;</a:t>
            </a:r>
          </a:p>
          <a:p>
            <a:pPr>
              <a:lnSpc>
                <a:spcPct val="150000"/>
              </a:lnSpc>
            </a:pPr>
            <a:r>
              <a:rPr lang="en-CA" sz="1000" b="0" i="0" dirty="0">
                <a:solidFill>
                  <a:srgbClr val="0000FF"/>
                </a:solidFill>
                <a:latin typeface="Courier New" panose="02070309020205020404" pitchFamily="49" charset="0"/>
              </a:rPr>
              <a:t>SET</a:t>
            </a:r>
            <a:r>
              <a:rPr lang="en-CA" sz="1000" b="0" i="0" dirty="0">
                <a:solidFill>
                  <a:srgbClr val="000000"/>
                </a:solidFill>
                <a:latin typeface="Courier New" panose="02070309020205020404" pitchFamily="49" charset="0"/>
              </a:rPr>
              <a:t> SEG;</a:t>
            </a:r>
          </a:p>
          <a:p>
            <a:pPr>
              <a:lnSpc>
                <a:spcPct val="150000"/>
              </a:lnSpc>
            </a:pPr>
            <a:r>
              <a:rPr lang="en-CA" sz="1000" b="0" i="0" dirty="0">
                <a:solidFill>
                  <a:srgbClr val="0000FF"/>
                </a:solidFill>
                <a:latin typeface="Courier New" panose="02070309020205020404" pitchFamily="49" charset="0"/>
              </a:rPr>
              <a:t>WHERE</a:t>
            </a:r>
            <a:r>
              <a:rPr lang="en-CA" sz="1000" b="0" i="0" dirty="0">
                <a:solidFill>
                  <a:srgbClr val="000000"/>
                </a:solidFill>
                <a:latin typeface="Courier New" panose="02070309020205020404" pitchFamily="49" charset="0"/>
              </a:rPr>
              <a:t> SALES &lt;=</a:t>
            </a:r>
            <a:r>
              <a:rPr lang="en-CA" sz="1000" b="1" i="0" dirty="0">
                <a:solidFill>
                  <a:srgbClr val="008080"/>
                </a:solidFill>
                <a:latin typeface="Courier New" panose="02070309020205020404" pitchFamily="49" charset="0"/>
              </a:rPr>
              <a:t>390</a:t>
            </a:r>
            <a:r>
              <a:rPr lang="en-CA" sz="1000" b="0" i="0" dirty="0">
                <a:solidFill>
                  <a:srgbClr val="000000"/>
                </a:solidFill>
                <a:latin typeface="Courier New" panose="02070309020205020404" pitchFamily="49" charset="0"/>
              </a:rPr>
              <a:t>; </a:t>
            </a:r>
            <a:r>
              <a:rPr lang="en-CA" sz="1000" b="1" i="0" dirty="0">
                <a:solidFill>
                  <a:srgbClr val="000080"/>
                </a:solidFill>
                <a:latin typeface="Courier New" panose="02070309020205020404" pitchFamily="49" charset="0"/>
              </a:rPr>
              <a:t>RUN</a:t>
            </a:r>
            <a:r>
              <a:rPr lang="en-CA" sz="1000" b="0" i="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>
              <a:lnSpc>
                <a:spcPct val="150000"/>
              </a:lnSpc>
            </a:pPr>
            <a:endParaRPr lang="en-CA" sz="1000" b="0" i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CA" sz="1000" b="0" i="0" dirty="0">
                <a:solidFill>
                  <a:srgbClr val="000000"/>
                </a:solidFill>
                <a:latin typeface="Courier New" panose="02070309020205020404" pitchFamily="49" charset="0"/>
              </a:rPr>
              <a:t>%</a:t>
            </a:r>
            <a:r>
              <a:rPr lang="en-CA" sz="1000" b="1" i="1" dirty="0">
                <a:solidFill>
                  <a:srgbClr val="000000"/>
                </a:solidFill>
                <a:latin typeface="Courier New" panose="02070309020205020404" pitchFamily="49" charset="0"/>
              </a:rPr>
              <a:t>BIVAR_CAT_CONT</a:t>
            </a:r>
            <a:r>
              <a:rPr lang="en-CA" sz="1000" b="0" i="0" dirty="0">
                <a:solidFill>
                  <a:srgbClr val="000000"/>
                </a:solidFill>
                <a:latin typeface="Courier New" panose="02070309020205020404" pitchFamily="49" charset="0"/>
              </a:rPr>
              <a:t>(SEG1,ACTIVE,SALES);</a:t>
            </a:r>
          </a:p>
          <a:p>
            <a:pPr>
              <a:lnSpc>
                <a:spcPct val="150000"/>
              </a:lnSpc>
            </a:pPr>
            <a:r>
              <a:rPr lang="en-US" sz="1000" b="0" i="0" dirty="0">
                <a:solidFill>
                  <a:srgbClr val="008000"/>
                </a:solidFill>
                <a:latin typeface="Courier New" panose="02070309020205020404" pitchFamily="49" charset="0"/>
              </a:rPr>
              <a:t>/*We can see that in each group between active and age features we have more than 100 observations, so there's no need to test for normality.*/</a:t>
            </a:r>
            <a:endParaRPr lang="en-US" sz="1000" b="0" i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1000" b="0" i="0" dirty="0">
                <a:solidFill>
                  <a:srgbClr val="008000"/>
                </a:solidFill>
                <a:latin typeface="Courier New" panose="02070309020205020404" pitchFamily="49" charset="0"/>
              </a:rPr>
              <a:t>/*Let's test for homogeneity of variances:*/</a:t>
            </a:r>
            <a:endParaRPr lang="en-US" sz="1000" b="0" i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endParaRPr lang="en-CA" sz="1000" b="0" i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CA" sz="1000" b="1" i="0" dirty="0">
                <a:solidFill>
                  <a:srgbClr val="000080"/>
                </a:solidFill>
                <a:latin typeface="Courier New" panose="02070309020205020404" pitchFamily="49" charset="0"/>
              </a:rPr>
              <a:t>PROC</a:t>
            </a:r>
            <a:r>
              <a:rPr lang="en-CA" sz="1000" b="0" i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1000" b="1" i="0" dirty="0">
                <a:solidFill>
                  <a:srgbClr val="000080"/>
                </a:solidFill>
                <a:latin typeface="Courier New" panose="02070309020205020404" pitchFamily="49" charset="0"/>
              </a:rPr>
              <a:t>GLM</a:t>
            </a:r>
            <a:r>
              <a:rPr lang="en-CA" sz="1000" b="0" i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1000" b="0" i="0" dirty="0">
                <a:solidFill>
                  <a:srgbClr val="0000FF"/>
                </a:solidFill>
                <a:latin typeface="Courier New" panose="02070309020205020404" pitchFamily="49" charset="0"/>
              </a:rPr>
              <a:t>data</a:t>
            </a:r>
            <a:r>
              <a:rPr lang="en-CA" sz="1000" b="0" i="0" dirty="0">
                <a:solidFill>
                  <a:srgbClr val="000000"/>
                </a:solidFill>
                <a:latin typeface="Courier New" panose="02070309020205020404" pitchFamily="49" charset="0"/>
              </a:rPr>
              <a:t>=SEG1 </a:t>
            </a:r>
            <a:r>
              <a:rPr lang="en-CA" sz="1000" b="0" i="0" dirty="0">
                <a:solidFill>
                  <a:srgbClr val="0000FF"/>
                </a:solidFill>
                <a:latin typeface="Courier New" panose="02070309020205020404" pitchFamily="49" charset="0"/>
              </a:rPr>
              <a:t>PLOTS</a:t>
            </a:r>
            <a:r>
              <a:rPr lang="en-CA" sz="1000" b="0" i="0" dirty="0">
                <a:solidFill>
                  <a:srgbClr val="000000"/>
                </a:solidFill>
                <a:latin typeface="Courier New" panose="02070309020205020404" pitchFamily="49" charset="0"/>
              </a:rPr>
              <a:t>=NONE;</a:t>
            </a:r>
          </a:p>
          <a:p>
            <a:pPr>
              <a:lnSpc>
                <a:spcPct val="150000"/>
              </a:lnSpc>
            </a:pPr>
            <a:r>
              <a:rPr lang="en-CA" sz="1000" b="0" i="0" dirty="0">
                <a:solidFill>
                  <a:srgbClr val="0000FF"/>
                </a:solidFill>
                <a:latin typeface="Courier New" panose="02070309020205020404" pitchFamily="49" charset="0"/>
              </a:rPr>
              <a:t>class</a:t>
            </a:r>
            <a:r>
              <a:rPr lang="en-CA" sz="1000" b="0" i="0" dirty="0">
                <a:solidFill>
                  <a:srgbClr val="000000"/>
                </a:solidFill>
                <a:latin typeface="Courier New" panose="02070309020205020404" pitchFamily="49" charset="0"/>
              </a:rPr>
              <a:t> ACTIVE;</a:t>
            </a:r>
          </a:p>
          <a:p>
            <a:pPr>
              <a:lnSpc>
                <a:spcPct val="150000"/>
              </a:lnSpc>
            </a:pPr>
            <a:r>
              <a:rPr lang="en-CA" sz="1000" b="0" i="0" dirty="0">
                <a:solidFill>
                  <a:srgbClr val="0000FF"/>
                </a:solidFill>
                <a:latin typeface="Courier New" panose="02070309020205020404" pitchFamily="49" charset="0"/>
              </a:rPr>
              <a:t>model</a:t>
            </a:r>
            <a:r>
              <a:rPr lang="en-CA" sz="1000" b="0" i="0" dirty="0">
                <a:solidFill>
                  <a:srgbClr val="000000"/>
                </a:solidFill>
                <a:latin typeface="Courier New" panose="02070309020205020404" pitchFamily="49" charset="0"/>
              </a:rPr>
              <a:t> SALES = ACTIVE;</a:t>
            </a:r>
          </a:p>
          <a:p>
            <a:pPr>
              <a:lnSpc>
                <a:spcPct val="150000"/>
              </a:lnSpc>
            </a:pPr>
            <a:r>
              <a:rPr lang="en-US" sz="1000" b="0" i="0" dirty="0">
                <a:solidFill>
                  <a:srgbClr val="0000FF"/>
                </a:solidFill>
                <a:latin typeface="Courier New" panose="02070309020205020404" pitchFamily="49" charset="0"/>
              </a:rPr>
              <a:t>means</a:t>
            </a:r>
            <a:r>
              <a:rPr lang="en-US" sz="1000" b="0" i="0" dirty="0">
                <a:solidFill>
                  <a:srgbClr val="000000"/>
                </a:solidFill>
                <a:latin typeface="Courier New" panose="02070309020205020404" pitchFamily="49" charset="0"/>
              </a:rPr>
              <a:t> ACTIVE/ </a:t>
            </a:r>
            <a:r>
              <a:rPr lang="en-US" sz="1000" b="0" i="0" dirty="0" err="1">
                <a:solidFill>
                  <a:srgbClr val="0000FF"/>
                </a:solidFill>
                <a:latin typeface="Courier New" panose="02070309020205020404" pitchFamily="49" charset="0"/>
              </a:rPr>
              <a:t>hovtest</a:t>
            </a:r>
            <a:r>
              <a:rPr lang="en-US" sz="1000" b="0" i="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US" sz="1000" b="0" i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levene</a:t>
            </a:r>
            <a:r>
              <a:rPr lang="en-US" sz="1000" b="0" i="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000" b="0" i="0" dirty="0">
                <a:solidFill>
                  <a:srgbClr val="0000FF"/>
                </a:solidFill>
                <a:latin typeface="Courier New" panose="02070309020205020404" pitchFamily="49" charset="0"/>
              </a:rPr>
              <a:t>type</a:t>
            </a:r>
            <a:r>
              <a:rPr lang="en-US" sz="1000" b="0" i="0" dirty="0">
                <a:solidFill>
                  <a:srgbClr val="000000"/>
                </a:solidFill>
                <a:latin typeface="Courier New" panose="02070309020205020404" pitchFamily="49" charset="0"/>
              </a:rPr>
              <a:t>=abs) </a:t>
            </a:r>
            <a:r>
              <a:rPr lang="en-US" sz="1000" b="0" i="0" dirty="0">
                <a:solidFill>
                  <a:srgbClr val="0000FF"/>
                </a:solidFill>
                <a:latin typeface="Courier New" panose="02070309020205020404" pitchFamily="49" charset="0"/>
              </a:rPr>
              <a:t>welch</a:t>
            </a:r>
            <a:r>
              <a:rPr lang="en-US" sz="1000" b="0" i="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r>
              <a:rPr lang="en-CA" sz="1000" b="1" i="0" dirty="0">
                <a:solidFill>
                  <a:srgbClr val="000080"/>
                </a:solidFill>
                <a:latin typeface="Courier New" panose="02070309020205020404" pitchFamily="49" charset="0"/>
              </a:rPr>
              <a:t>run</a:t>
            </a:r>
            <a:r>
              <a:rPr lang="en-CA" sz="1000" b="0" i="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>
              <a:lnSpc>
                <a:spcPct val="150000"/>
              </a:lnSpc>
            </a:pPr>
            <a:endParaRPr lang="en-CA" sz="1000" b="0" i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1000" b="0" i="0" dirty="0">
                <a:solidFill>
                  <a:srgbClr val="008000"/>
                </a:solidFill>
                <a:latin typeface="Courier New" panose="02070309020205020404" pitchFamily="49" charset="0"/>
              </a:rPr>
              <a:t>/*We can see that </a:t>
            </a:r>
            <a:r>
              <a:rPr lang="en-US" sz="1000" b="0" i="0" dirty="0" err="1">
                <a:solidFill>
                  <a:srgbClr val="008000"/>
                </a:solidFill>
                <a:latin typeface="Courier New" panose="02070309020205020404" pitchFamily="49" charset="0"/>
              </a:rPr>
              <a:t>Levene's</a:t>
            </a:r>
            <a:r>
              <a:rPr lang="en-US" sz="1000" b="0" i="0" dirty="0">
                <a:solidFill>
                  <a:srgbClr val="008000"/>
                </a:solidFill>
                <a:latin typeface="Courier New" panose="02070309020205020404" pitchFamily="49" charset="0"/>
              </a:rPr>
              <a:t> test points to equal variances (</a:t>
            </a:r>
            <a:r>
              <a:rPr lang="en-US" sz="1000" b="0" i="0" dirty="0" err="1">
                <a:solidFill>
                  <a:srgbClr val="008000"/>
                </a:solidFill>
                <a:latin typeface="Courier New" panose="02070309020205020404" pitchFamily="49" charset="0"/>
              </a:rPr>
              <a:t>pvalue</a:t>
            </a:r>
            <a:r>
              <a:rPr lang="en-US" sz="1000" b="0" i="0" dirty="0">
                <a:solidFill>
                  <a:srgbClr val="008000"/>
                </a:solidFill>
                <a:latin typeface="Courier New" panose="02070309020205020404" pitchFamily="49" charset="0"/>
              </a:rPr>
              <a:t> of 0.8427), since we fail to reject null hypothesis at 5% significance level.*/</a:t>
            </a:r>
            <a:endParaRPr lang="en-US" sz="1000" b="0" i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endParaRPr lang="en-CA" sz="1000" b="0" i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CA" sz="1000" b="1" i="0" dirty="0">
                <a:solidFill>
                  <a:srgbClr val="000080"/>
                </a:solidFill>
                <a:latin typeface="Courier New" panose="02070309020205020404" pitchFamily="49" charset="0"/>
              </a:rPr>
              <a:t>proc</a:t>
            </a:r>
            <a:r>
              <a:rPr lang="en-CA" sz="1000" b="0" i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1000" b="1" i="0" dirty="0" err="1">
                <a:solidFill>
                  <a:srgbClr val="000080"/>
                </a:solidFill>
                <a:latin typeface="Courier New" panose="02070309020205020404" pitchFamily="49" charset="0"/>
              </a:rPr>
              <a:t>ttest</a:t>
            </a:r>
            <a:r>
              <a:rPr lang="en-CA" sz="1000" b="0" i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1000" b="0" i="0" dirty="0">
                <a:solidFill>
                  <a:srgbClr val="0000FF"/>
                </a:solidFill>
                <a:latin typeface="Courier New" panose="02070309020205020404" pitchFamily="49" charset="0"/>
              </a:rPr>
              <a:t>data</a:t>
            </a:r>
            <a:r>
              <a:rPr lang="en-CA" sz="1000" b="0" i="0" dirty="0">
                <a:solidFill>
                  <a:srgbClr val="000000"/>
                </a:solidFill>
                <a:latin typeface="Courier New" panose="02070309020205020404" pitchFamily="49" charset="0"/>
              </a:rPr>
              <a:t>=seg1;</a:t>
            </a:r>
          </a:p>
          <a:p>
            <a:pPr>
              <a:lnSpc>
                <a:spcPct val="150000"/>
              </a:lnSpc>
            </a:pPr>
            <a:r>
              <a:rPr lang="en-CA" sz="1000" b="0" i="0" dirty="0">
                <a:solidFill>
                  <a:srgbClr val="0000FF"/>
                </a:solidFill>
                <a:latin typeface="Courier New" panose="02070309020205020404" pitchFamily="49" charset="0"/>
              </a:rPr>
              <a:t>var</a:t>
            </a:r>
            <a:r>
              <a:rPr lang="en-CA" sz="1000" b="0" i="0" dirty="0">
                <a:solidFill>
                  <a:srgbClr val="000000"/>
                </a:solidFill>
                <a:latin typeface="Courier New" panose="02070309020205020404" pitchFamily="49" charset="0"/>
              </a:rPr>
              <a:t> SALES;</a:t>
            </a:r>
          </a:p>
          <a:p>
            <a:pPr>
              <a:lnSpc>
                <a:spcPct val="150000"/>
              </a:lnSpc>
            </a:pPr>
            <a:r>
              <a:rPr lang="en-CA" sz="1000" b="0" i="0" dirty="0">
                <a:solidFill>
                  <a:srgbClr val="0000FF"/>
                </a:solidFill>
                <a:latin typeface="Courier New" panose="02070309020205020404" pitchFamily="49" charset="0"/>
              </a:rPr>
              <a:t>class</a:t>
            </a:r>
            <a:r>
              <a:rPr lang="en-CA" sz="1000" b="0" i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1000" b="0" i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active;</a:t>
            </a:r>
            <a:r>
              <a:rPr lang="en-CA" sz="1000" b="1" i="0" dirty="0" err="1">
                <a:solidFill>
                  <a:srgbClr val="000080"/>
                </a:solidFill>
                <a:latin typeface="Courier New" panose="02070309020205020404" pitchFamily="49" charset="0"/>
              </a:rPr>
              <a:t>run</a:t>
            </a:r>
            <a:r>
              <a:rPr lang="en-CA" sz="1000" b="0" i="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>
              <a:lnSpc>
                <a:spcPct val="150000"/>
              </a:lnSpc>
            </a:pPr>
            <a:endParaRPr lang="en-CA" sz="1000" b="0" i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1000" b="0" i="0" dirty="0">
                <a:solidFill>
                  <a:srgbClr val="008000"/>
                </a:solidFill>
                <a:latin typeface="Courier New" panose="02070309020205020404" pitchFamily="49" charset="0"/>
              </a:rPr>
              <a:t>/*We can see that with a </a:t>
            </a:r>
            <a:r>
              <a:rPr lang="en-US" sz="1000" b="0" i="0" dirty="0" err="1">
                <a:solidFill>
                  <a:srgbClr val="008000"/>
                </a:solidFill>
                <a:latin typeface="Courier New" panose="02070309020205020404" pitchFamily="49" charset="0"/>
              </a:rPr>
              <a:t>pvalue</a:t>
            </a:r>
            <a:r>
              <a:rPr lang="en-US" sz="1000" b="0" i="0" dirty="0">
                <a:solidFill>
                  <a:srgbClr val="008000"/>
                </a:solidFill>
                <a:latin typeface="Courier New" panose="02070309020205020404" pitchFamily="49" charset="0"/>
              </a:rPr>
              <a:t> of 0.4678, we failed to reject null hypothesis. Thus, the two groups are equal.*/</a:t>
            </a:r>
            <a:endParaRPr lang="en-US" sz="1000" b="0" i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ctr"/>
            <a:endParaRPr lang="en-CA" sz="1100" dirty="0"/>
          </a:p>
        </p:txBody>
      </p:sp>
    </p:spTree>
    <p:extLst>
      <p:ext uri="{BB962C8B-B14F-4D97-AF65-F5344CB8AC3E}">
        <p14:creationId xmlns:p14="http://schemas.microsoft.com/office/powerpoint/2010/main" val="39219861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506D940-CD1A-46A6-8495-AD6F6CF8B1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958000"/>
            <a:ext cx="12193200" cy="0"/>
          </a:xfrm>
          <a:prstGeom prst="line">
            <a:avLst/>
          </a:prstGeom>
          <a:ln w="95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B92258A8-6159-412F-95C2-04BDA97146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13A7816-7DCB-41F4-BC7A-CB944B731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0263E3C-E089-4D34-BBAA-F3D5A4F448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3995" y="0"/>
            <a:ext cx="0" cy="273600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9144E32D-C0DE-4D27-963B-A43CF13E66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27348" y="0"/>
            <a:ext cx="0" cy="273600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D52E1E1-1519-4BBF-8E5D-7B1F16C916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2744900"/>
            <a:ext cx="12193200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CF3C8EB-1217-4C14-80B7-0EFF5607E8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958000"/>
            <a:ext cx="12193200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 descr="Shape&#10;&#10;Description automatically generated with medium confidence">
            <a:extLst>
              <a:ext uri="{FF2B5EF4-FFF2-40B4-BE49-F238E27FC236}">
                <a16:creationId xmlns:a16="http://schemas.microsoft.com/office/drawing/2014/main" id="{7DA156B8-6572-48A6-BD43-66D968E5ED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84" y="0"/>
            <a:ext cx="12173416" cy="6868486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E2E5135F-7392-4923-8059-BAD351E2EE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47106" y="1709780"/>
            <a:ext cx="5576418" cy="4199524"/>
          </a:xfrm>
          <a:prstGeom prst="rect">
            <a:avLst/>
          </a:prstGeom>
        </p:spPr>
      </p:pic>
      <p:sp>
        <p:nvSpPr>
          <p:cNvPr id="37" name="Title 1">
            <a:extLst>
              <a:ext uri="{FF2B5EF4-FFF2-40B4-BE49-F238E27FC236}">
                <a16:creationId xmlns:a16="http://schemas.microsoft.com/office/drawing/2014/main" id="{2B1F9C89-AD8B-404D-8864-EFB23D49D9D7}"/>
              </a:ext>
            </a:extLst>
          </p:cNvPr>
          <p:cNvSpPr txBox="1">
            <a:spLocks/>
          </p:cNvSpPr>
          <p:nvPr/>
        </p:nvSpPr>
        <p:spPr>
          <a:xfrm>
            <a:off x="294324" y="4950460"/>
            <a:ext cx="11306174" cy="1745014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800" kern="1200">
                <a:solidFill>
                  <a:schemeClr val="tx2"/>
                </a:solidFill>
                <a:latin typeface="+mj-lt"/>
                <a:ea typeface="Microsoft Sans Serif" panose="020B0604020202020204" pitchFamily="34" charset="0"/>
                <a:cs typeface="Microsoft Sans Serif" panose="020B0604020202020204" pitchFamily="34" charset="0"/>
              </a:defRPr>
            </a:lvl1pPr>
          </a:lstStyle>
          <a:p>
            <a:r>
              <a:rPr lang="en-US" dirty="0">
                <a:solidFill>
                  <a:schemeClr val="bg2"/>
                </a:solidFill>
              </a:rPr>
              <a:t>Active and Sales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A1F7F25-6F23-4BE3-AEFD-2D7EEAC396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26957" y="194411"/>
            <a:ext cx="7557870" cy="14111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31ACB8D-37C9-4D2D-A6AD-60C01CF499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4750" y="1714129"/>
            <a:ext cx="5534523" cy="4173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99056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506D940-CD1A-46A6-8495-AD6F6CF8B1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958000"/>
            <a:ext cx="12193200" cy="0"/>
          </a:xfrm>
          <a:prstGeom prst="line">
            <a:avLst/>
          </a:prstGeom>
          <a:ln w="95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B92258A8-6159-412F-95C2-04BDA97146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13A7816-7DCB-41F4-BC7A-CB944B731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0263E3C-E089-4D34-BBAA-F3D5A4F448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3995" y="0"/>
            <a:ext cx="0" cy="273600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9144E32D-C0DE-4D27-963B-A43CF13E66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27348" y="0"/>
            <a:ext cx="0" cy="273600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D52E1E1-1519-4BBF-8E5D-7B1F16C916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2744900"/>
            <a:ext cx="12193200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CF3C8EB-1217-4C14-80B7-0EFF5607E8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958000"/>
            <a:ext cx="12193200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 descr="Shape&#10;&#10;Description automatically generated with medium confidence">
            <a:extLst>
              <a:ext uri="{FF2B5EF4-FFF2-40B4-BE49-F238E27FC236}">
                <a16:creationId xmlns:a16="http://schemas.microsoft.com/office/drawing/2014/main" id="{7DA156B8-6572-48A6-BD43-66D968E5ED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84" y="0"/>
            <a:ext cx="12173416" cy="6868486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E2E5135F-7392-4923-8059-BAD351E2EE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25965" y="1671947"/>
            <a:ext cx="5576418" cy="4203667"/>
          </a:xfrm>
          <a:prstGeom prst="rect">
            <a:avLst/>
          </a:prstGeom>
        </p:spPr>
      </p:pic>
      <p:sp>
        <p:nvSpPr>
          <p:cNvPr id="37" name="Title 1">
            <a:extLst>
              <a:ext uri="{FF2B5EF4-FFF2-40B4-BE49-F238E27FC236}">
                <a16:creationId xmlns:a16="http://schemas.microsoft.com/office/drawing/2014/main" id="{2B1F9C89-AD8B-404D-8864-EFB23D49D9D7}"/>
              </a:ext>
            </a:extLst>
          </p:cNvPr>
          <p:cNvSpPr txBox="1">
            <a:spLocks/>
          </p:cNvSpPr>
          <p:nvPr/>
        </p:nvSpPr>
        <p:spPr>
          <a:xfrm>
            <a:off x="294324" y="4950460"/>
            <a:ext cx="11306174" cy="1745014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800" kern="1200">
                <a:solidFill>
                  <a:schemeClr val="tx2"/>
                </a:solidFill>
                <a:latin typeface="+mj-lt"/>
                <a:ea typeface="Microsoft Sans Serif" panose="020B0604020202020204" pitchFamily="34" charset="0"/>
                <a:cs typeface="Microsoft Sans Serif" panose="020B0604020202020204" pitchFamily="34" charset="0"/>
              </a:defRPr>
            </a:lvl1pPr>
          </a:lstStyle>
          <a:p>
            <a:r>
              <a:rPr lang="en-US" dirty="0">
                <a:solidFill>
                  <a:schemeClr val="bg2"/>
                </a:solidFill>
              </a:rPr>
              <a:t>Active and Sales - Relationship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A1F7F25-6F23-4BE3-AEFD-2D7EEAC396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26957" y="196019"/>
            <a:ext cx="7557870" cy="140795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0623F07-92BE-4D04-8209-44CEE6FD9F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2067" y="1910706"/>
            <a:ext cx="4147804" cy="16305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21B529A-5A0B-4970-B331-06D3CF5D46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8672" y="4492809"/>
            <a:ext cx="4147804" cy="11094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9BCB0EE-7C26-43E1-AC92-8AE077B661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49228" y="3748124"/>
            <a:ext cx="2146692" cy="658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737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506D940-CD1A-46A6-8495-AD6F6CF8B1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958000"/>
            <a:ext cx="12193200" cy="0"/>
          </a:xfrm>
          <a:prstGeom prst="line">
            <a:avLst/>
          </a:prstGeom>
          <a:ln w="95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B92258A8-6159-412F-95C2-04BDA97146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13A7816-7DCB-41F4-BC7A-CB944B731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0263E3C-E089-4D34-BBAA-F3D5A4F448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3995" y="0"/>
            <a:ext cx="0" cy="273600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9144E32D-C0DE-4D27-963B-A43CF13E66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27348" y="0"/>
            <a:ext cx="0" cy="273600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D52E1E1-1519-4BBF-8E5D-7B1F16C916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2744900"/>
            <a:ext cx="12193200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CF3C8EB-1217-4C14-80B7-0EFF5607E8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958000"/>
            <a:ext cx="12193200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 descr="Shape&#10;&#10;Description automatically generated with medium confidence">
            <a:extLst>
              <a:ext uri="{FF2B5EF4-FFF2-40B4-BE49-F238E27FC236}">
                <a16:creationId xmlns:a16="http://schemas.microsoft.com/office/drawing/2014/main" id="{7DA156B8-6572-48A6-BD43-66D968E5ED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84" y="0"/>
            <a:ext cx="12173416" cy="6868486"/>
          </a:xfrm>
          <a:prstGeom prst="rect">
            <a:avLst/>
          </a:prstGeom>
        </p:spPr>
      </p:pic>
      <p:sp>
        <p:nvSpPr>
          <p:cNvPr id="37" name="Title 1">
            <a:extLst>
              <a:ext uri="{FF2B5EF4-FFF2-40B4-BE49-F238E27FC236}">
                <a16:creationId xmlns:a16="http://schemas.microsoft.com/office/drawing/2014/main" id="{2B1F9C89-AD8B-404D-8864-EFB23D49D9D7}"/>
              </a:ext>
            </a:extLst>
          </p:cNvPr>
          <p:cNvSpPr txBox="1">
            <a:spLocks/>
          </p:cNvSpPr>
          <p:nvPr/>
        </p:nvSpPr>
        <p:spPr>
          <a:xfrm>
            <a:off x="294324" y="4950460"/>
            <a:ext cx="11306174" cy="1745014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800" kern="1200">
                <a:solidFill>
                  <a:schemeClr val="tx2"/>
                </a:solidFill>
                <a:latin typeface="+mj-lt"/>
                <a:ea typeface="Microsoft Sans Serif" panose="020B0604020202020204" pitchFamily="34" charset="0"/>
                <a:cs typeface="Microsoft Sans Serif" panose="020B0604020202020204" pitchFamily="34" charset="0"/>
              </a:defRPr>
            </a:lvl1pPr>
          </a:lstStyle>
          <a:p>
            <a:r>
              <a:rPr lang="en-US" dirty="0">
                <a:solidFill>
                  <a:schemeClr val="bg2"/>
                </a:solidFill>
              </a:rPr>
              <a:t>Good Credit and Sales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BBDAA66-90A7-4FFE-BB0D-25FC137FD6FF}"/>
              </a:ext>
            </a:extLst>
          </p:cNvPr>
          <p:cNvSpPr/>
          <p:nvPr/>
        </p:nvSpPr>
        <p:spPr>
          <a:xfrm>
            <a:off x="177281" y="162526"/>
            <a:ext cx="11849877" cy="563294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%</a:t>
            </a:r>
            <a:r>
              <a:rPr lang="en-US" sz="1200" b="1" i="1" dirty="0">
                <a:solidFill>
                  <a:srgbClr val="000000"/>
                </a:solidFill>
                <a:latin typeface="Courier New" panose="02070309020205020404" pitchFamily="49" charset="0"/>
              </a:rPr>
              <a:t>BIVAR_CAT_CONT</a:t>
            </a:r>
            <a:r>
              <a:rPr lang="en-US" sz="1200" b="0" i="0" dirty="0">
                <a:solidFill>
                  <a:srgbClr val="000000"/>
                </a:solidFill>
                <a:latin typeface="Courier New" panose="02070309020205020404" pitchFamily="49" charset="0"/>
              </a:rPr>
              <a:t>(SEG,GOODCREDIT,SALES);</a:t>
            </a:r>
          </a:p>
          <a:p>
            <a:r>
              <a:rPr lang="en-US" sz="1200" b="0" i="0" dirty="0">
                <a:solidFill>
                  <a:srgbClr val="008000"/>
                </a:solidFill>
                <a:latin typeface="Courier New" panose="02070309020205020404" pitchFamily="49" charset="0"/>
              </a:rPr>
              <a:t>/*We can see a great number of major outliers, so as the data is, it's not possible to use t-test for sales and active features.</a:t>
            </a:r>
          </a:p>
          <a:p>
            <a:r>
              <a:rPr lang="en-US" sz="1200" b="0" i="0" dirty="0">
                <a:solidFill>
                  <a:srgbClr val="008000"/>
                </a:solidFill>
                <a:latin typeface="Courier New" panose="02070309020205020404" pitchFamily="49" charset="0"/>
              </a:rPr>
              <a:t>Sales greater than $600 (~Q3+3*IQR) will be dropped to perform the test.*/</a:t>
            </a:r>
            <a:endParaRPr lang="en-US" sz="1200" b="0" i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n-CA" sz="1200" b="0" i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1200" b="1" i="0" dirty="0">
                <a:solidFill>
                  <a:srgbClr val="000080"/>
                </a:solidFill>
                <a:latin typeface="Courier New" panose="02070309020205020404" pitchFamily="49" charset="0"/>
              </a:rPr>
              <a:t>DATA</a:t>
            </a:r>
            <a:r>
              <a:rPr lang="en-CA" sz="1200" b="0" i="0" dirty="0">
                <a:solidFill>
                  <a:srgbClr val="000000"/>
                </a:solidFill>
                <a:latin typeface="Courier New" panose="02070309020205020404" pitchFamily="49" charset="0"/>
              </a:rPr>
              <a:t> SEG1;</a:t>
            </a:r>
          </a:p>
          <a:p>
            <a:r>
              <a:rPr lang="en-CA" sz="1200" b="0" i="0" dirty="0">
                <a:solidFill>
                  <a:srgbClr val="0000FF"/>
                </a:solidFill>
                <a:latin typeface="Courier New" panose="02070309020205020404" pitchFamily="49" charset="0"/>
              </a:rPr>
              <a:t>SET</a:t>
            </a:r>
            <a:r>
              <a:rPr lang="en-CA" sz="1200" b="0" i="0" dirty="0">
                <a:solidFill>
                  <a:srgbClr val="000000"/>
                </a:solidFill>
                <a:latin typeface="Courier New" panose="02070309020205020404" pitchFamily="49" charset="0"/>
              </a:rPr>
              <a:t> SEG;</a:t>
            </a:r>
          </a:p>
          <a:p>
            <a:r>
              <a:rPr lang="en-CA" sz="1200" b="0" i="0" dirty="0">
                <a:solidFill>
                  <a:srgbClr val="0000FF"/>
                </a:solidFill>
                <a:latin typeface="Courier New" panose="02070309020205020404" pitchFamily="49" charset="0"/>
              </a:rPr>
              <a:t>WHERE</a:t>
            </a:r>
            <a:r>
              <a:rPr lang="en-CA" sz="1200" b="0" i="0" dirty="0">
                <a:solidFill>
                  <a:srgbClr val="000000"/>
                </a:solidFill>
                <a:latin typeface="Courier New" panose="02070309020205020404" pitchFamily="49" charset="0"/>
              </a:rPr>
              <a:t> SALES &lt;=</a:t>
            </a:r>
            <a:r>
              <a:rPr lang="en-CA" sz="1200" b="1" i="0" dirty="0">
                <a:solidFill>
                  <a:srgbClr val="008080"/>
                </a:solidFill>
                <a:latin typeface="Courier New" panose="02070309020205020404" pitchFamily="49" charset="0"/>
              </a:rPr>
              <a:t>600</a:t>
            </a:r>
            <a:r>
              <a:rPr lang="en-CA" sz="1200" b="0" i="0" dirty="0">
                <a:solidFill>
                  <a:srgbClr val="000000"/>
                </a:solidFill>
                <a:latin typeface="Courier New" panose="02070309020205020404" pitchFamily="49" charset="0"/>
              </a:rPr>
              <a:t>; </a:t>
            </a:r>
            <a:r>
              <a:rPr lang="en-CA" sz="1200" b="1" i="0" dirty="0">
                <a:solidFill>
                  <a:srgbClr val="000080"/>
                </a:solidFill>
                <a:latin typeface="Courier New" panose="02070309020205020404" pitchFamily="49" charset="0"/>
              </a:rPr>
              <a:t>RUN</a:t>
            </a:r>
            <a:r>
              <a:rPr lang="en-CA" sz="1200" b="0" i="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endParaRPr lang="en-CA" sz="1200" b="0" i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1200" b="0" i="0" dirty="0">
                <a:solidFill>
                  <a:srgbClr val="000000"/>
                </a:solidFill>
                <a:latin typeface="Courier New" panose="02070309020205020404" pitchFamily="49" charset="0"/>
              </a:rPr>
              <a:t>%</a:t>
            </a:r>
            <a:r>
              <a:rPr lang="en-US" sz="1200" b="1" i="1" dirty="0">
                <a:solidFill>
                  <a:srgbClr val="000000"/>
                </a:solidFill>
                <a:latin typeface="Courier New" panose="02070309020205020404" pitchFamily="49" charset="0"/>
              </a:rPr>
              <a:t>BIVAR_CAT_CONT</a:t>
            </a:r>
            <a:r>
              <a:rPr lang="en-US" sz="1200" b="0" i="0" dirty="0">
                <a:solidFill>
                  <a:srgbClr val="000000"/>
                </a:solidFill>
                <a:latin typeface="Courier New" panose="02070309020205020404" pitchFamily="49" charset="0"/>
              </a:rPr>
              <a:t>(SEG1,GOODCREDIT,SALES);</a:t>
            </a:r>
          </a:p>
          <a:p>
            <a:r>
              <a:rPr lang="en-US" sz="1200" b="0" i="0" dirty="0">
                <a:solidFill>
                  <a:srgbClr val="008000"/>
                </a:solidFill>
                <a:latin typeface="Courier New" panose="02070309020205020404" pitchFamily="49" charset="0"/>
              </a:rPr>
              <a:t>/*We can see that in each group between active and age features we have more than 100 observations, so there's no need to test for normality.*/</a:t>
            </a:r>
            <a:endParaRPr lang="en-US" sz="1200" b="0" i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1200" b="0" i="0" dirty="0">
                <a:solidFill>
                  <a:srgbClr val="008000"/>
                </a:solidFill>
                <a:latin typeface="Courier New" panose="02070309020205020404" pitchFamily="49" charset="0"/>
              </a:rPr>
              <a:t>/*Let's test for homogeneity of variances:*/</a:t>
            </a:r>
            <a:endParaRPr lang="en-US" sz="1200" b="0" i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n-CA" sz="1200" b="0" i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n-CA" sz="1200" b="0" i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1200" b="1" i="0" dirty="0">
                <a:solidFill>
                  <a:srgbClr val="000080"/>
                </a:solidFill>
                <a:latin typeface="Courier New" panose="02070309020205020404" pitchFamily="49" charset="0"/>
              </a:rPr>
              <a:t>PROC</a:t>
            </a:r>
            <a:r>
              <a:rPr lang="en-CA" sz="1200" b="0" i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1200" b="1" i="0" dirty="0">
                <a:solidFill>
                  <a:srgbClr val="000080"/>
                </a:solidFill>
                <a:latin typeface="Courier New" panose="02070309020205020404" pitchFamily="49" charset="0"/>
              </a:rPr>
              <a:t>GLM</a:t>
            </a:r>
            <a:r>
              <a:rPr lang="en-CA" sz="1200" b="0" i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1200" b="0" i="0" dirty="0">
                <a:solidFill>
                  <a:srgbClr val="0000FF"/>
                </a:solidFill>
                <a:latin typeface="Courier New" panose="02070309020205020404" pitchFamily="49" charset="0"/>
              </a:rPr>
              <a:t>data</a:t>
            </a:r>
            <a:r>
              <a:rPr lang="en-CA" sz="1200" b="0" i="0" dirty="0">
                <a:solidFill>
                  <a:srgbClr val="000000"/>
                </a:solidFill>
                <a:latin typeface="Courier New" panose="02070309020205020404" pitchFamily="49" charset="0"/>
              </a:rPr>
              <a:t>=SEG1 </a:t>
            </a:r>
            <a:r>
              <a:rPr lang="en-CA" sz="1200" b="0" i="0" dirty="0">
                <a:solidFill>
                  <a:srgbClr val="0000FF"/>
                </a:solidFill>
                <a:latin typeface="Courier New" panose="02070309020205020404" pitchFamily="49" charset="0"/>
              </a:rPr>
              <a:t>PLOTS</a:t>
            </a:r>
            <a:r>
              <a:rPr lang="en-CA" sz="1200" b="0" i="0" dirty="0">
                <a:solidFill>
                  <a:srgbClr val="000000"/>
                </a:solidFill>
                <a:latin typeface="Courier New" panose="02070309020205020404" pitchFamily="49" charset="0"/>
              </a:rPr>
              <a:t>=NONE;</a:t>
            </a:r>
          </a:p>
          <a:p>
            <a:r>
              <a:rPr lang="en-CA" sz="1200" b="0" i="0" dirty="0">
                <a:solidFill>
                  <a:srgbClr val="0000FF"/>
                </a:solidFill>
                <a:latin typeface="Courier New" panose="02070309020205020404" pitchFamily="49" charset="0"/>
              </a:rPr>
              <a:t>class</a:t>
            </a:r>
            <a:r>
              <a:rPr lang="en-CA" sz="1200" b="0" i="0" dirty="0">
                <a:solidFill>
                  <a:srgbClr val="000000"/>
                </a:solidFill>
                <a:latin typeface="Courier New" panose="02070309020205020404" pitchFamily="49" charset="0"/>
              </a:rPr>
              <a:t> GOODCREDIT;</a:t>
            </a:r>
          </a:p>
          <a:p>
            <a:r>
              <a:rPr lang="en-CA" sz="1200" b="0" i="0" dirty="0">
                <a:solidFill>
                  <a:srgbClr val="0000FF"/>
                </a:solidFill>
                <a:latin typeface="Courier New" panose="02070309020205020404" pitchFamily="49" charset="0"/>
              </a:rPr>
              <a:t>model</a:t>
            </a:r>
            <a:r>
              <a:rPr lang="en-CA" sz="1200" b="0" i="0" dirty="0">
                <a:solidFill>
                  <a:srgbClr val="000000"/>
                </a:solidFill>
                <a:latin typeface="Courier New" panose="02070309020205020404" pitchFamily="49" charset="0"/>
              </a:rPr>
              <a:t> SALES = GOODCREDIT;</a:t>
            </a:r>
          </a:p>
          <a:p>
            <a:r>
              <a:rPr lang="en-US" sz="1200" b="0" i="0" dirty="0">
                <a:solidFill>
                  <a:srgbClr val="0000FF"/>
                </a:solidFill>
                <a:latin typeface="Courier New" panose="02070309020205020404" pitchFamily="49" charset="0"/>
              </a:rPr>
              <a:t>means</a:t>
            </a:r>
            <a:r>
              <a:rPr lang="en-US" sz="1200" b="0" i="0" dirty="0">
                <a:solidFill>
                  <a:srgbClr val="000000"/>
                </a:solidFill>
                <a:latin typeface="Courier New" panose="02070309020205020404" pitchFamily="49" charset="0"/>
              </a:rPr>
              <a:t> GOODCREDIT/ </a:t>
            </a:r>
            <a:r>
              <a:rPr lang="en-US" sz="1200" b="0" i="0" dirty="0" err="1">
                <a:solidFill>
                  <a:srgbClr val="0000FF"/>
                </a:solidFill>
                <a:latin typeface="Courier New" panose="02070309020205020404" pitchFamily="49" charset="0"/>
              </a:rPr>
              <a:t>hovtest</a:t>
            </a:r>
            <a:r>
              <a:rPr lang="en-US" sz="1200" b="0" i="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US" sz="1200" b="0" i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levene</a:t>
            </a:r>
            <a:r>
              <a:rPr lang="en-US" sz="1200" b="0" i="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200" b="0" i="0" dirty="0">
                <a:solidFill>
                  <a:srgbClr val="0000FF"/>
                </a:solidFill>
                <a:latin typeface="Courier New" panose="02070309020205020404" pitchFamily="49" charset="0"/>
              </a:rPr>
              <a:t>type</a:t>
            </a:r>
            <a:r>
              <a:rPr lang="en-US" sz="1200" b="0" i="0" dirty="0">
                <a:solidFill>
                  <a:srgbClr val="000000"/>
                </a:solidFill>
                <a:latin typeface="Courier New" panose="02070309020205020404" pitchFamily="49" charset="0"/>
              </a:rPr>
              <a:t>=abs) </a:t>
            </a:r>
            <a:r>
              <a:rPr lang="en-US" sz="1200" b="0" i="0" dirty="0">
                <a:solidFill>
                  <a:srgbClr val="0000FF"/>
                </a:solidFill>
                <a:latin typeface="Courier New" panose="02070309020205020404" pitchFamily="49" charset="0"/>
              </a:rPr>
              <a:t>welch</a:t>
            </a:r>
            <a:r>
              <a:rPr lang="en-US" sz="1200" b="0" i="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r>
              <a:rPr lang="en-CA" sz="1200" b="1" i="0" dirty="0">
                <a:solidFill>
                  <a:srgbClr val="000080"/>
                </a:solidFill>
                <a:latin typeface="Courier New" panose="02070309020205020404" pitchFamily="49" charset="0"/>
              </a:rPr>
              <a:t>run</a:t>
            </a:r>
            <a:r>
              <a:rPr lang="en-CA" sz="1200" b="0" i="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endParaRPr lang="en-CA" sz="1200" b="0" i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1200" b="0" i="0" dirty="0">
                <a:solidFill>
                  <a:srgbClr val="008000"/>
                </a:solidFill>
                <a:latin typeface="Courier New" panose="02070309020205020404" pitchFamily="49" charset="0"/>
              </a:rPr>
              <a:t>/*We can see that </a:t>
            </a:r>
            <a:r>
              <a:rPr lang="en-US" sz="1200" b="0" i="0" dirty="0" err="1">
                <a:solidFill>
                  <a:srgbClr val="008000"/>
                </a:solidFill>
                <a:latin typeface="Courier New" panose="02070309020205020404" pitchFamily="49" charset="0"/>
              </a:rPr>
              <a:t>Levene's</a:t>
            </a:r>
            <a:r>
              <a:rPr lang="en-US" sz="1200" b="0" i="0" dirty="0">
                <a:solidFill>
                  <a:srgbClr val="008000"/>
                </a:solidFill>
                <a:latin typeface="Courier New" panose="02070309020205020404" pitchFamily="49" charset="0"/>
              </a:rPr>
              <a:t> test points to equal variances (</a:t>
            </a:r>
            <a:r>
              <a:rPr lang="en-US" sz="1200" b="0" i="0" dirty="0" err="1">
                <a:solidFill>
                  <a:srgbClr val="008000"/>
                </a:solidFill>
                <a:latin typeface="Courier New" panose="02070309020205020404" pitchFamily="49" charset="0"/>
              </a:rPr>
              <a:t>pvalue</a:t>
            </a:r>
            <a:r>
              <a:rPr lang="en-US" sz="1200" b="0" i="0" dirty="0">
                <a:solidFill>
                  <a:srgbClr val="008000"/>
                </a:solidFill>
                <a:latin typeface="Courier New" panose="02070309020205020404" pitchFamily="49" charset="0"/>
              </a:rPr>
              <a:t> of 0.5345), since we fail to reject null hypothesis at 5% significance level.*/</a:t>
            </a:r>
            <a:endParaRPr lang="en-US" sz="1200" b="0" i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n-CA" sz="1200" b="0" i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1200" b="1" i="0" dirty="0">
                <a:solidFill>
                  <a:srgbClr val="000080"/>
                </a:solidFill>
                <a:latin typeface="Courier New" panose="02070309020205020404" pitchFamily="49" charset="0"/>
              </a:rPr>
              <a:t>proc</a:t>
            </a:r>
            <a:r>
              <a:rPr lang="en-CA" sz="1200" b="0" i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1200" b="1" i="0" dirty="0" err="1">
                <a:solidFill>
                  <a:srgbClr val="000080"/>
                </a:solidFill>
                <a:latin typeface="Courier New" panose="02070309020205020404" pitchFamily="49" charset="0"/>
              </a:rPr>
              <a:t>ttest</a:t>
            </a:r>
            <a:r>
              <a:rPr lang="en-CA" sz="1200" b="0" i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1200" b="0" i="0" dirty="0">
                <a:solidFill>
                  <a:srgbClr val="0000FF"/>
                </a:solidFill>
                <a:latin typeface="Courier New" panose="02070309020205020404" pitchFamily="49" charset="0"/>
              </a:rPr>
              <a:t>data</a:t>
            </a:r>
            <a:r>
              <a:rPr lang="en-CA" sz="1200" b="0" i="0" dirty="0">
                <a:solidFill>
                  <a:srgbClr val="000000"/>
                </a:solidFill>
                <a:latin typeface="Courier New" panose="02070309020205020404" pitchFamily="49" charset="0"/>
              </a:rPr>
              <a:t>=seg1;</a:t>
            </a:r>
          </a:p>
          <a:p>
            <a:r>
              <a:rPr lang="en-CA" sz="1200" b="0" i="0" dirty="0">
                <a:solidFill>
                  <a:srgbClr val="0000FF"/>
                </a:solidFill>
                <a:latin typeface="Courier New" panose="02070309020205020404" pitchFamily="49" charset="0"/>
              </a:rPr>
              <a:t>var</a:t>
            </a:r>
            <a:r>
              <a:rPr lang="en-CA" sz="1200" b="0" i="0" dirty="0">
                <a:solidFill>
                  <a:srgbClr val="000000"/>
                </a:solidFill>
                <a:latin typeface="Courier New" panose="02070309020205020404" pitchFamily="49" charset="0"/>
              </a:rPr>
              <a:t> SALES;</a:t>
            </a:r>
          </a:p>
          <a:p>
            <a:r>
              <a:rPr lang="en-CA" sz="1200" b="0" i="0" dirty="0">
                <a:solidFill>
                  <a:srgbClr val="0000FF"/>
                </a:solidFill>
                <a:latin typeface="Courier New" panose="02070309020205020404" pitchFamily="49" charset="0"/>
              </a:rPr>
              <a:t>class</a:t>
            </a:r>
            <a:r>
              <a:rPr lang="en-CA" sz="1200" b="0" i="0" dirty="0">
                <a:solidFill>
                  <a:srgbClr val="000000"/>
                </a:solidFill>
                <a:latin typeface="Courier New" panose="02070309020205020404" pitchFamily="49" charset="0"/>
              </a:rPr>
              <a:t> GOODCREDIT;</a:t>
            </a:r>
          </a:p>
          <a:p>
            <a:r>
              <a:rPr lang="en-CA" sz="1200" b="1" i="0" dirty="0">
                <a:solidFill>
                  <a:srgbClr val="000080"/>
                </a:solidFill>
                <a:latin typeface="Courier New" panose="02070309020205020404" pitchFamily="49" charset="0"/>
              </a:rPr>
              <a:t>run</a:t>
            </a:r>
            <a:r>
              <a:rPr lang="en-CA" sz="1200" b="0" i="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endParaRPr lang="en-CA" sz="1200" b="0" i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1200" b="0" i="0" dirty="0">
                <a:solidFill>
                  <a:srgbClr val="008000"/>
                </a:solidFill>
                <a:latin typeface="Courier New" panose="02070309020205020404" pitchFamily="49" charset="0"/>
              </a:rPr>
              <a:t>/*We can see that with a </a:t>
            </a:r>
            <a:r>
              <a:rPr lang="en-US" sz="1200" b="0" i="0" dirty="0" err="1">
                <a:solidFill>
                  <a:srgbClr val="008000"/>
                </a:solidFill>
                <a:latin typeface="Courier New" panose="02070309020205020404" pitchFamily="49" charset="0"/>
              </a:rPr>
              <a:t>pvalue</a:t>
            </a:r>
            <a:r>
              <a:rPr lang="en-US" sz="1200" b="0" i="0" dirty="0">
                <a:solidFill>
                  <a:srgbClr val="008000"/>
                </a:solidFill>
                <a:latin typeface="Courier New" panose="02070309020205020404" pitchFamily="49" charset="0"/>
              </a:rPr>
              <a:t> of 0.6212, we failed to reject null hypothesis. Thus, the two groups are equal.*/</a:t>
            </a:r>
            <a:endParaRPr lang="en-CA" sz="900" dirty="0"/>
          </a:p>
        </p:txBody>
      </p:sp>
    </p:spTree>
    <p:extLst>
      <p:ext uri="{BB962C8B-B14F-4D97-AF65-F5344CB8AC3E}">
        <p14:creationId xmlns:p14="http://schemas.microsoft.com/office/powerpoint/2010/main" val="398925592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506D940-CD1A-46A6-8495-AD6F6CF8B1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958000"/>
            <a:ext cx="12193200" cy="0"/>
          </a:xfrm>
          <a:prstGeom prst="line">
            <a:avLst/>
          </a:prstGeom>
          <a:ln w="95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B92258A8-6159-412F-95C2-04BDA97146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13A7816-7DCB-41F4-BC7A-CB944B731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0263E3C-E089-4D34-BBAA-F3D5A4F448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3995" y="0"/>
            <a:ext cx="0" cy="273600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9144E32D-C0DE-4D27-963B-A43CF13E66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27348" y="0"/>
            <a:ext cx="0" cy="273600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D52E1E1-1519-4BBF-8E5D-7B1F16C916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2744900"/>
            <a:ext cx="12193200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CF3C8EB-1217-4C14-80B7-0EFF5607E8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958000"/>
            <a:ext cx="12193200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 descr="Shape&#10;&#10;Description automatically generated with medium confidence">
            <a:extLst>
              <a:ext uri="{FF2B5EF4-FFF2-40B4-BE49-F238E27FC236}">
                <a16:creationId xmlns:a16="http://schemas.microsoft.com/office/drawing/2014/main" id="{7DA156B8-6572-48A6-BD43-66D968E5ED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84" y="0"/>
            <a:ext cx="12173416" cy="6868486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E2E5135F-7392-4923-8059-BAD351E2EE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49290" y="1709780"/>
            <a:ext cx="5572050" cy="4199524"/>
          </a:xfrm>
          <a:prstGeom prst="rect">
            <a:avLst/>
          </a:prstGeom>
        </p:spPr>
      </p:pic>
      <p:sp>
        <p:nvSpPr>
          <p:cNvPr id="37" name="Title 1">
            <a:extLst>
              <a:ext uri="{FF2B5EF4-FFF2-40B4-BE49-F238E27FC236}">
                <a16:creationId xmlns:a16="http://schemas.microsoft.com/office/drawing/2014/main" id="{2B1F9C89-AD8B-404D-8864-EFB23D49D9D7}"/>
              </a:ext>
            </a:extLst>
          </p:cNvPr>
          <p:cNvSpPr txBox="1">
            <a:spLocks/>
          </p:cNvSpPr>
          <p:nvPr/>
        </p:nvSpPr>
        <p:spPr>
          <a:xfrm>
            <a:off x="294324" y="4950460"/>
            <a:ext cx="11306174" cy="1745014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800" kern="1200">
                <a:solidFill>
                  <a:schemeClr val="tx2"/>
                </a:solidFill>
                <a:latin typeface="+mj-lt"/>
                <a:ea typeface="Microsoft Sans Serif" panose="020B0604020202020204" pitchFamily="34" charset="0"/>
                <a:cs typeface="Microsoft Sans Serif" panose="020B0604020202020204" pitchFamily="34" charset="0"/>
              </a:defRPr>
            </a:lvl1pPr>
          </a:lstStyle>
          <a:p>
            <a:r>
              <a:rPr lang="en-US" dirty="0">
                <a:solidFill>
                  <a:schemeClr val="bg2"/>
                </a:solidFill>
              </a:rPr>
              <a:t>Good Credit and Sales - Before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A1F7F25-6F23-4BE3-AEFD-2D7EEAC396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26957" y="208004"/>
            <a:ext cx="7557870" cy="138398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31ACB8D-37C9-4D2D-A6AD-60C01CF499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4750" y="1727744"/>
            <a:ext cx="5534523" cy="4145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28009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506D940-CD1A-46A6-8495-AD6F6CF8B1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958000"/>
            <a:ext cx="12193200" cy="0"/>
          </a:xfrm>
          <a:prstGeom prst="line">
            <a:avLst/>
          </a:prstGeom>
          <a:ln w="95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B92258A8-6159-412F-95C2-04BDA97146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13A7816-7DCB-41F4-BC7A-CB944B731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0263E3C-E089-4D34-BBAA-F3D5A4F448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3995" y="0"/>
            <a:ext cx="0" cy="273600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9144E32D-C0DE-4D27-963B-A43CF13E66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27348" y="0"/>
            <a:ext cx="0" cy="273600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D52E1E1-1519-4BBF-8E5D-7B1F16C916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2744900"/>
            <a:ext cx="12193200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CF3C8EB-1217-4C14-80B7-0EFF5607E8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958000"/>
            <a:ext cx="12193200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 descr="Shape&#10;&#10;Description automatically generated with medium confidence">
            <a:extLst>
              <a:ext uri="{FF2B5EF4-FFF2-40B4-BE49-F238E27FC236}">
                <a16:creationId xmlns:a16="http://schemas.microsoft.com/office/drawing/2014/main" id="{7DA156B8-6572-48A6-BD43-66D968E5ED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84" y="0"/>
            <a:ext cx="12173416" cy="6868486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E2E5135F-7392-4923-8059-BAD351E2EE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66361" y="1709780"/>
            <a:ext cx="5537908" cy="4199524"/>
          </a:xfrm>
          <a:prstGeom prst="rect">
            <a:avLst/>
          </a:prstGeom>
        </p:spPr>
      </p:pic>
      <p:sp>
        <p:nvSpPr>
          <p:cNvPr id="37" name="Title 1">
            <a:extLst>
              <a:ext uri="{FF2B5EF4-FFF2-40B4-BE49-F238E27FC236}">
                <a16:creationId xmlns:a16="http://schemas.microsoft.com/office/drawing/2014/main" id="{2B1F9C89-AD8B-404D-8864-EFB23D49D9D7}"/>
              </a:ext>
            </a:extLst>
          </p:cNvPr>
          <p:cNvSpPr txBox="1">
            <a:spLocks/>
          </p:cNvSpPr>
          <p:nvPr/>
        </p:nvSpPr>
        <p:spPr>
          <a:xfrm>
            <a:off x="294324" y="4950460"/>
            <a:ext cx="11306174" cy="1745014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800" kern="1200">
                <a:solidFill>
                  <a:schemeClr val="tx2"/>
                </a:solidFill>
                <a:latin typeface="+mj-lt"/>
                <a:ea typeface="Microsoft Sans Serif" panose="020B0604020202020204" pitchFamily="34" charset="0"/>
                <a:cs typeface="Microsoft Sans Serif" panose="020B0604020202020204" pitchFamily="34" charset="0"/>
              </a:defRPr>
            </a:lvl1pPr>
          </a:lstStyle>
          <a:p>
            <a:r>
              <a:rPr lang="en-US" dirty="0">
                <a:solidFill>
                  <a:schemeClr val="bg2"/>
                </a:solidFill>
              </a:rPr>
              <a:t>Good Credit and Sales - After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A1F7F25-6F23-4BE3-AEFD-2D7EEAC396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04654" y="208004"/>
            <a:ext cx="7402475" cy="138398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31ACB8D-37C9-4D2D-A6AD-60C01CF499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1541" y="1727744"/>
            <a:ext cx="5520941" cy="4145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83651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506D940-CD1A-46A6-8495-AD6F6CF8B1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958000"/>
            <a:ext cx="12193200" cy="0"/>
          </a:xfrm>
          <a:prstGeom prst="line">
            <a:avLst/>
          </a:prstGeom>
          <a:ln w="95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B92258A8-6159-412F-95C2-04BDA97146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13A7816-7DCB-41F4-BC7A-CB944B731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0263E3C-E089-4D34-BBAA-F3D5A4F448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3995" y="0"/>
            <a:ext cx="0" cy="273600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9144E32D-C0DE-4D27-963B-A43CF13E66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27348" y="0"/>
            <a:ext cx="0" cy="273600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D52E1E1-1519-4BBF-8E5D-7B1F16C916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2744900"/>
            <a:ext cx="12193200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CF3C8EB-1217-4C14-80B7-0EFF5607E8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958000"/>
            <a:ext cx="12193200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 descr="Shape&#10;&#10;Description automatically generated with medium confidence">
            <a:extLst>
              <a:ext uri="{FF2B5EF4-FFF2-40B4-BE49-F238E27FC236}">
                <a16:creationId xmlns:a16="http://schemas.microsoft.com/office/drawing/2014/main" id="{7DA156B8-6572-48A6-BD43-66D968E5ED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84" y="0"/>
            <a:ext cx="12173416" cy="6868486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E2E5135F-7392-4923-8059-BAD351E2EE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44268" y="1671947"/>
            <a:ext cx="5539811" cy="4203667"/>
          </a:xfrm>
          <a:prstGeom prst="rect">
            <a:avLst/>
          </a:prstGeom>
        </p:spPr>
      </p:pic>
      <p:sp>
        <p:nvSpPr>
          <p:cNvPr id="37" name="Title 1">
            <a:extLst>
              <a:ext uri="{FF2B5EF4-FFF2-40B4-BE49-F238E27FC236}">
                <a16:creationId xmlns:a16="http://schemas.microsoft.com/office/drawing/2014/main" id="{2B1F9C89-AD8B-404D-8864-EFB23D49D9D7}"/>
              </a:ext>
            </a:extLst>
          </p:cNvPr>
          <p:cNvSpPr txBox="1">
            <a:spLocks/>
          </p:cNvSpPr>
          <p:nvPr/>
        </p:nvSpPr>
        <p:spPr>
          <a:xfrm>
            <a:off x="294324" y="4950460"/>
            <a:ext cx="11306174" cy="1745014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800" kern="1200">
                <a:solidFill>
                  <a:schemeClr val="tx2"/>
                </a:solidFill>
                <a:latin typeface="+mj-lt"/>
                <a:ea typeface="Microsoft Sans Serif" panose="020B0604020202020204" pitchFamily="34" charset="0"/>
                <a:cs typeface="Microsoft Sans Serif" panose="020B0604020202020204" pitchFamily="34" charset="0"/>
              </a:defRPr>
            </a:lvl1pPr>
          </a:lstStyle>
          <a:p>
            <a:r>
              <a:rPr lang="en-US" dirty="0">
                <a:solidFill>
                  <a:schemeClr val="bg2"/>
                </a:solidFill>
              </a:rPr>
              <a:t>Good Credit and Sales - Relationship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A1F7F25-6F23-4BE3-AEFD-2D7EEAC396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37899" y="196019"/>
            <a:ext cx="7535986" cy="140795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0623F07-92BE-4D04-8209-44CEE6FD9F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8673" y="1967641"/>
            <a:ext cx="4147804" cy="155451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21B529A-5A0B-4970-B331-06D3CF5D46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4592" y="4574002"/>
            <a:ext cx="4035964" cy="11094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9BCB0EE-7C26-43E1-AC92-8AE077B661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18931" y="3759382"/>
            <a:ext cx="2207287" cy="677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98267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506D940-CD1A-46A6-8495-AD6F6CF8B1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958000"/>
            <a:ext cx="12193200" cy="0"/>
          </a:xfrm>
          <a:prstGeom prst="line">
            <a:avLst/>
          </a:prstGeom>
          <a:ln w="95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B92258A8-6159-412F-95C2-04BDA97146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13A7816-7DCB-41F4-BC7A-CB944B731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0263E3C-E089-4D34-BBAA-F3D5A4F448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3995" y="0"/>
            <a:ext cx="0" cy="273600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9144E32D-C0DE-4D27-963B-A43CF13E66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27348" y="0"/>
            <a:ext cx="0" cy="273600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D52E1E1-1519-4BBF-8E5D-7B1F16C916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2744900"/>
            <a:ext cx="12193200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CF3C8EB-1217-4C14-80B7-0EFF5607E8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958000"/>
            <a:ext cx="12193200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 descr="Shape&#10;&#10;Description automatically generated with medium confidence">
            <a:extLst>
              <a:ext uri="{FF2B5EF4-FFF2-40B4-BE49-F238E27FC236}">
                <a16:creationId xmlns:a16="http://schemas.microsoft.com/office/drawing/2014/main" id="{7DA156B8-6572-48A6-BD43-66D968E5ED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84" y="0"/>
            <a:ext cx="12173416" cy="6868486"/>
          </a:xfrm>
          <a:prstGeom prst="rect">
            <a:avLst/>
          </a:prstGeom>
        </p:spPr>
      </p:pic>
      <p:sp>
        <p:nvSpPr>
          <p:cNvPr id="37" name="Title 1">
            <a:extLst>
              <a:ext uri="{FF2B5EF4-FFF2-40B4-BE49-F238E27FC236}">
                <a16:creationId xmlns:a16="http://schemas.microsoft.com/office/drawing/2014/main" id="{2B1F9C89-AD8B-404D-8864-EFB23D49D9D7}"/>
              </a:ext>
            </a:extLst>
          </p:cNvPr>
          <p:cNvSpPr txBox="1">
            <a:spLocks/>
          </p:cNvSpPr>
          <p:nvPr/>
        </p:nvSpPr>
        <p:spPr>
          <a:xfrm>
            <a:off x="294324" y="4950460"/>
            <a:ext cx="11306174" cy="1745014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800" kern="1200">
                <a:solidFill>
                  <a:schemeClr val="tx2"/>
                </a:solidFill>
                <a:latin typeface="+mj-lt"/>
                <a:ea typeface="Microsoft Sans Serif" panose="020B0604020202020204" pitchFamily="34" charset="0"/>
                <a:cs typeface="Microsoft Sans Serif" panose="020B0604020202020204" pitchFamily="34" charset="0"/>
              </a:defRPr>
            </a:lvl1pPr>
          </a:lstStyle>
          <a:p>
            <a:r>
              <a:rPr lang="en-US" dirty="0">
                <a:solidFill>
                  <a:schemeClr val="bg2"/>
                </a:solidFill>
              </a:rPr>
              <a:t>Age Segment and Sales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BBDAA66-90A7-4FFE-BB0D-25FC137FD6FF}"/>
              </a:ext>
            </a:extLst>
          </p:cNvPr>
          <p:cNvSpPr/>
          <p:nvPr/>
        </p:nvSpPr>
        <p:spPr>
          <a:xfrm>
            <a:off x="177281" y="162526"/>
            <a:ext cx="11849877" cy="563294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CA" sz="12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%</a:t>
            </a:r>
            <a:r>
              <a:rPr lang="en-US" sz="1200" b="1" i="1" dirty="0">
                <a:solidFill>
                  <a:srgbClr val="000000"/>
                </a:solidFill>
                <a:latin typeface="Courier New" panose="02070309020205020404" pitchFamily="49" charset="0"/>
              </a:rPr>
              <a:t>BIVAR_CAT_CONT</a:t>
            </a:r>
            <a:r>
              <a:rPr lang="en-US" sz="1200" b="0" i="0" dirty="0">
                <a:solidFill>
                  <a:srgbClr val="000000"/>
                </a:solidFill>
                <a:latin typeface="Courier New" panose="02070309020205020404" pitchFamily="49" charset="0"/>
              </a:rPr>
              <a:t>(SEG,AGE_SEG,SALES);</a:t>
            </a:r>
          </a:p>
          <a:p>
            <a:r>
              <a:rPr lang="en-US" sz="1200" b="0" i="0" dirty="0">
                <a:solidFill>
                  <a:srgbClr val="008000"/>
                </a:solidFill>
                <a:latin typeface="Courier New" panose="02070309020205020404" pitchFamily="49" charset="0"/>
              </a:rPr>
              <a:t>/*We can see a great number of major outliers, so as the data is, it's not possible to use t-test for sales and active features.</a:t>
            </a:r>
          </a:p>
          <a:p>
            <a:r>
              <a:rPr lang="en-US" sz="1200" b="0" i="0" dirty="0">
                <a:solidFill>
                  <a:srgbClr val="008000"/>
                </a:solidFill>
                <a:latin typeface="Courier New" panose="02070309020205020404" pitchFamily="49" charset="0"/>
              </a:rPr>
              <a:t>Sales greater than $590 (~Q3+3*IQR) will be dropped to perform the test.*/</a:t>
            </a:r>
            <a:endParaRPr lang="en-US" sz="1200" b="0" i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n-CA" sz="1200" b="0" i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1200" b="1" i="0" dirty="0">
                <a:solidFill>
                  <a:srgbClr val="000080"/>
                </a:solidFill>
                <a:latin typeface="Courier New" panose="02070309020205020404" pitchFamily="49" charset="0"/>
              </a:rPr>
              <a:t>DATA</a:t>
            </a:r>
            <a:r>
              <a:rPr lang="en-CA" sz="1200" b="0" i="0" dirty="0">
                <a:solidFill>
                  <a:srgbClr val="000000"/>
                </a:solidFill>
                <a:latin typeface="Courier New" panose="02070309020205020404" pitchFamily="49" charset="0"/>
              </a:rPr>
              <a:t> SEG1;</a:t>
            </a:r>
          </a:p>
          <a:p>
            <a:r>
              <a:rPr lang="en-CA" sz="1200" b="0" i="0" dirty="0">
                <a:solidFill>
                  <a:srgbClr val="0000FF"/>
                </a:solidFill>
                <a:latin typeface="Courier New" panose="02070309020205020404" pitchFamily="49" charset="0"/>
              </a:rPr>
              <a:t>SET</a:t>
            </a:r>
            <a:r>
              <a:rPr lang="en-CA" sz="1200" b="0" i="0" dirty="0">
                <a:solidFill>
                  <a:srgbClr val="000000"/>
                </a:solidFill>
                <a:latin typeface="Courier New" panose="02070309020205020404" pitchFamily="49" charset="0"/>
              </a:rPr>
              <a:t> SEG;</a:t>
            </a:r>
          </a:p>
          <a:p>
            <a:r>
              <a:rPr lang="en-CA" sz="1200" b="0" i="0" dirty="0">
                <a:solidFill>
                  <a:srgbClr val="0000FF"/>
                </a:solidFill>
                <a:latin typeface="Courier New" panose="02070309020205020404" pitchFamily="49" charset="0"/>
              </a:rPr>
              <a:t>WHERE</a:t>
            </a:r>
            <a:r>
              <a:rPr lang="en-CA" sz="1200" b="0" i="0" dirty="0">
                <a:solidFill>
                  <a:srgbClr val="000000"/>
                </a:solidFill>
                <a:latin typeface="Courier New" panose="02070309020205020404" pitchFamily="49" charset="0"/>
              </a:rPr>
              <a:t> SALES &lt;=</a:t>
            </a:r>
            <a:r>
              <a:rPr lang="en-CA" sz="1200" b="1" dirty="0">
                <a:solidFill>
                  <a:srgbClr val="008080"/>
                </a:solidFill>
                <a:latin typeface="Courier New" panose="02070309020205020404" pitchFamily="49" charset="0"/>
              </a:rPr>
              <a:t>590</a:t>
            </a:r>
            <a:r>
              <a:rPr lang="en-CA" sz="1200" b="0" i="0" dirty="0">
                <a:solidFill>
                  <a:srgbClr val="000000"/>
                </a:solidFill>
                <a:latin typeface="Courier New" panose="02070309020205020404" pitchFamily="49" charset="0"/>
              </a:rPr>
              <a:t>; </a:t>
            </a:r>
            <a:r>
              <a:rPr lang="en-CA" sz="1200" b="1" i="0" dirty="0">
                <a:solidFill>
                  <a:srgbClr val="000080"/>
                </a:solidFill>
                <a:latin typeface="Courier New" panose="02070309020205020404" pitchFamily="49" charset="0"/>
              </a:rPr>
              <a:t>RUN</a:t>
            </a:r>
            <a:r>
              <a:rPr lang="en-CA" sz="1200" b="0" i="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endParaRPr lang="en-CA" sz="1200" b="0" i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1200" b="0" i="0" dirty="0">
                <a:solidFill>
                  <a:srgbClr val="000000"/>
                </a:solidFill>
                <a:latin typeface="Courier New" panose="02070309020205020404" pitchFamily="49" charset="0"/>
              </a:rPr>
              <a:t>%</a:t>
            </a:r>
            <a:r>
              <a:rPr lang="en-US" sz="1200" b="1" i="1" dirty="0">
                <a:solidFill>
                  <a:srgbClr val="000000"/>
                </a:solidFill>
                <a:latin typeface="Courier New" panose="02070309020205020404" pitchFamily="49" charset="0"/>
              </a:rPr>
              <a:t>BIVAR_CAT_CONT</a:t>
            </a:r>
            <a:r>
              <a:rPr lang="en-US" sz="1200" b="0" i="0" dirty="0">
                <a:solidFill>
                  <a:srgbClr val="000000"/>
                </a:solidFill>
                <a:latin typeface="Courier New" panose="02070309020205020404" pitchFamily="49" charset="0"/>
              </a:rPr>
              <a:t>(SEG1,AGE_SEG,SALES);</a:t>
            </a:r>
          </a:p>
          <a:p>
            <a:r>
              <a:rPr lang="en-US" sz="1200" b="0" i="0" dirty="0">
                <a:solidFill>
                  <a:srgbClr val="008000"/>
                </a:solidFill>
                <a:latin typeface="Courier New" panose="02070309020205020404" pitchFamily="49" charset="0"/>
              </a:rPr>
              <a:t>/*We can see that in each group between active and age features we have more than 100 observations, so there's no need to test for normality.*/</a:t>
            </a:r>
            <a:endParaRPr lang="en-US" sz="1200" b="0" i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1200" b="0" i="0" dirty="0">
                <a:solidFill>
                  <a:srgbClr val="008000"/>
                </a:solidFill>
                <a:latin typeface="Courier New" panose="02070309020205020404" pitchFamily="49" charset="0"/>
              </a:rPr>
              <a:t>/*Let's test for homogeneity of variances:*/</a:t>
            </a:r>
            <a:endParaRPr lang="en-US" sz="1200" b="0" i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n-CA" sz="1200" b="0" i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n-CA" sz="1200" b="0" i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1200" b="1" i="0" dirty="0">
                <a:solidFill>
                  <a:srgbClr val="000080"/>
                </a:solidFill>
                <a:latin typeface="Courier New" panose="02070309020205020404" pitchFamily="49" charset="0"/>
              </a:rPr>
              <a:t>PROC</a:t>
            </a:r>
            <a:r>
              <a:rPr lang="en-CA" sz="1200" b="0" i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1200" b="1" i="0" dirty="0">
                <a:solidFill>
                  <a:srgbClr val="000080"/>
                </a:solidFill>
                <a:latin typeface="Courier New" panose="02070309020205020404" pitchFamily="49" charset="0"/>
              </a:rPr>
              <a:t>GLM</a:t>
            </a:r>
            <a:r>
              <a:rPr lang="en-CA" sz="1200" b="0" i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1200" b="0" i="0" dirty="0">
                <a:solidFill>
                  <a:srgbClr val="0000FF"/>
                </a:solidFill>
                <a:latin typeface="Courier New" panose="02070309020205020404" pitchFamily="49" charset="0"/>
              </a:rPr>
              <a:t>data</a:t>
            </a:r>
            <a:r>
              <a:rPr lang="en-CA" sz="1200" b="0" i="0" dirty="0">
                <a:solidFill>
                  <a:srgbClr val="000000"/>
                </a:solidFill>
                <a:latin typeface="Courier New" panose="02070309020205020404" pitchFamily="49" charset="0"/>
              </a:rPr>
              <a:t>=SEG1 </a:t>
            </a:r>
            <a:r>
              <a:rPr lang="en-CA" sz="1200" b="0" i="0" dirty="0">
                <a:solidFill>
                  <a:srgbClr val="0000FF"/>
                </a:solidFill>
                <a:latin typeface="Courier New" panose="02070309020205020404" pitchFamily="49" charset="0"/>
              </a:rPr>
              <a:t>PLOTS</a:t>
            </a:r>
            <a:r>
              <a:rPr lang="en-CA" sz="1200" b="0" i="0" dirty="0">
                <a:solidFill>
                  <a:srgbClr val="000000"/>
                </a:solidFill>
                <a:latin typeface="Courier New" panose="02070309020205020404" pitchFamily="49" charset="0"/>
              </a:rPr>
              <a:t>=NONE;</a:t>
            </a:r>
          </a:p>
          <a:p>
            <a:r>
              <a:rPr lang="en-CA" sz="1200" b="0" i="0" dirty="0">
                <a:solidFill>
                  <a:srgbClr val="0000FF"/>
                </a:solidFill>
                <a:latin typeface="Courier New" panose="02070309020205020404" pitchFamily="49" charset="0"/>
              </a:rPr>
              <a:t>class</a:t>
            </a:r>
            <a:r>
              <a:rPr lang="en-CA" sz="1200" b="0" i="0" dirty="0">
                <a:solidFill>
                  <a:srgbClr val="000000"/>
                </a:solidFill>
                <a:latin typeface="Courier New" panose="02070309020205020404" pitchFamily="49" charset="0"/>
              </a:rPr>
              <a:t> AGE_SEG;</a:t>
            </a:r>
          </a:p>
          <a:p>
            <a:r>
              <a:rPr lang="en-CA" sz="1200" b="0" i="0" dirty="0">
                <a:solidFill>
                  <a:srgbClr val="0000FF"/>
                </a:solidFill>
                <a:latin typeface="Courier New" panose="02070309020205020404" pitchFamily="49" charset="0"/>
              </a:rPr>
              <a:t>model</a:t>
            </a:r>
            <a:r>
              <a:rPr lang="en-CA" sz="1200" b="0" i="0" dirty="0">
                <a:solidFill>
                  <a:srgbClr val="000000"/>
                </a:solidFill>
                <a:latin typeface="Courier New" panose="02070309020205020404" pitchFamily="49" charset="0"/>
              </a:rPr>
              <a:t> SALES = AGE_SEG;</a:t>
            </a:r>
          </a:p>
          <a:p>
            <a:r>
              <a:rPr lang="en-CA" sz="1200" b="0" i="0" dirty="0">
                <a:solidFill>
                  <a:srgbClr val="0000FF"/>
                </a:solidFill>
                <a:latin typeface="Courier New" panose="02070309020205020404" pitchFamily="49" charset="0"/>
              </a:rPr>
              <a:t>means</a:t>
            </a:r>
            <a:r>
              <a:rPr lang="en-CA" sz="1200" b="0" i="0" dirty="0">
                <a:solidFill>
                  <a:srgbClr val="000000"/>
                </a:solidFill>
                <a:latin typeface="Courier New" panose="02070309020205020404" pitchFamily="49" charset="0"/>
              </a:rPr>
              <a:t> AGE_SEG/ </a:t>
            </a:r>
            <a:r>
              <a:rPr lang="en-CA" sz="1200" b="0" i="0" dirty="0" err="1">
                <a:solidFill>
                  <a:srgbClr val="0000FF"/>
                </a:solidFill>
                <a:latin typeface="Courier New" panose="02070309020205020404" pitchFamily="49" charset="0"/>
              </a:rPr>
              <a:t>hovtest</a:t>
            </a:r>
            <a:r>
              <a:rPr lang="en-CA" sz="1200" b="0" i="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CA" sz="1200" b="0" i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levene</a:t>
            </a:r>
            <a:r>
              <a:rPr lang="en-CA" sz="1200" b="0" i="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CA" sz="1200" b="0" i="0" dirty="0">
                <a:solidFill>
                  <a:srgbClr val="0000FF"/>
                </a:solidFill>
                <a:latin typeface="Courier New" panose="02070309020205020404" pitchFamily="49" charset="0"/>
              </a:rPr>
              <a:t>type</a:t>
            </a:r>
            <a:r>
              <a:rPr lang="en-CA" sz="1200" b="0" i="0" dirty="0">
                <a:solidFill>
                  <a:srgbClr val="000000"/>
                </a:solidFill>
                <a:latin typeface="Courier New" panose="02070309020205020404" pitchFamily="49" charset="0"/>
              </a:rPr>
              <a:t>=abs) </a:t>
            </a:r>
            <a:r>
              <a:rPr lang="en-CA" sz="1200" b="0" i="0" dirty="0">
                <a:solidFill>
                  <a:srgbClr val="0000FF"/>
                </a:solidFill>
                <a:latin typeface="Courier New" panose="02070309020205020404" pitchFamily="49" charset="0"/>
              </a:rPr>
              <a:t>welch</a:t>
            </a:r>
            <a:r>
              <a:rPr lang="en-CA" sz="1200" b="0" i="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r>
              <a:rPr lang="en-CA" sz="1200" b="1" i="0" dirty="0">
                <a:solidFill>
                  <a:srgbClr val="000080"/>
                </a:solidFill>
                <a:latin typeface="Courier New" panose="02070309020205020404" pitchFamily="49" charset="0"/>
              </a:rPr>
              <a:t>run</a:t>
            </a:r>
            <a:r>
              <a:rPr lang="en-CA" sz="1200" b="0" i="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endParaRPr lang="en-CA" sz="1200" b="0" i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1200" b="0" i="0" dirty="0">
                <a:solidFill>
                  <a:srgbClr val="008000"/>
                </a:solidFill>
                <a:latin typeface="Courier New" panose="02070309020205020404" pitchFamily="49" charset="0"/>
              </a:rPr>
              <a:t>/*We can see that </a:t>
            </a:r>
            <a:r>
              <a:rPr lang="en-US" sz="1200" b="0" i="0" dirty="0" err="1">
                <a:solidFill>
                  <a:srgbClr val="008000"/>
                </a:solidFill>
                <a:latin typeface="Courier New" panose="02070309020205020404" pitchFamily="49" charset="0"/>
              </a:rPr>
              <a:t>Levene's</a:t>
            </a:r>
            <a:r>
              <a:rPr lang="en-US" sz="1200" b="0" i="0" dirty="0">
                <a:solidFill>
                  <a:srgbClr val="008000"/>
                </a:solidFill>
                <a:latin typeface="Courier New" panose="02070309020205020404" pitchFamily="49" charset="0"/>
              </a:rPr>
              <a:t> test points to equal variances (</a:t>
            </a:r>
            <a:r>
              <a:rPr lang="en-US" sz="1200" b="0" i="0" dirty="0" err="1">
                <a:solidFill>
                  <a:srgbClr val="008000"/>
                </a:solidFill>
                <a:latin typeface="Courier New" panose="02070309020205020404" pitchFamily="49" charset="0"/>
              </a:rPr>
              <a:t>pvalue</a:t>
            </a:r>
            <a:r>
              <a:rPr lang="en-US" sz="1200" b="0" i="0" dirty="0">
                <a:solidFill>
                  <a:srgbClr val="008000"/>
                </a:solidFill>
                <a:latin typeface="Courier New" panose="02070309020205020404" pitchFamily="49" charset="0"/>
              </a:rPr>
              <a:t> of 0.5345), since we fail to reject null hypothesis at 5% significance level.*/</a:t>
            </a:r>
            <a:endParaRPr lang="en-US" sz="1200" b="0" i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n-CA" sz="1200" b="0" i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n-CA" sz="1200" b="0" i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n-CA" sz="1200" b="0" i="0" dirty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108955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506D940-CD1A-46A6-8495-AD6F6CF8B1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958000"/>
            <a:ext cx="12193200" cy="0"/>
          </a:xfrm>
          <a:prstGeom prst="line">
            <a:avLst/>
          </a:prstGeom>
          <a:ln w="95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B92258A8-6159-412F-95C2-04BDA97146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13A7816-7DCB-41F4-BC7A-CB944B731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0263E3C-E089-4D34-BBAA-F3D5A4F448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3995" y="0"/>
            <a:ext cx="0" cy="273600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9144E32D-C0DE-4D27-963B-A43CF13E66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27348" y="0"/>
            <a:ext cx="0" cy="273600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D52E1E1-1519-4BBF-8E5D-7B1F16C916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2744900"/>
            <a:ext cx="12193200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CF3C8EB-1217-4C14-80B7-0EFF5607E8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958000"/>
            <a:ext cx="12193200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 descr="Shape&#10;&#10;Description automatically generated with medium confidence">
            <a:extLst>
              <a:ext uri="{FF2B5EF4-FFF2-40B4-BE49-F238E27FC236}">
                <a16:creationId xmlns:a16="http://schemas.microsoft.com/office/drawing/2014/main" id="{7DA156B8-6572-48A6-BD43-66D968E5ED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84" y="0"/>
            <a:ext cx="12173416" cy="6868486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E2E5135F-7392-4923-8059-BAD351E2EE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49290" y="1891763"/>
            <a:ext cx="5307960" cy="3997271"/>
          </a:xfrm>
          <a:prstGeom prst="rect">
            <a:avLst/>
          </a:prstGeom>
        </p:spPr>
      </p:pic>
      <p:sp>
        <p:nvSpPr>
          <p:cNvPr id="37" name="Title 1">
            <a:extLst>
              <a:ext uri="{FF2B5EF4-FFF2-40B4-BE49-F238E27FC236}">
                <a16:creationId xmlns:a16="http://schemas.microsoft.com/office/drawing/2014/main" id="{2B1F9C89-AD8B-404D-8864-EFB23D49D9D7}"/>
              </a:ext>
            </a:extLst>
          </p:cNvPr>
          <p:cNvSpPr txBox="1">
            <a:spLocks/>
          </p:cNvSpPr>
          <p:nvPr/>
        </p:nvSpPr>
        <p:spPr>
          <a:xfrm>
            <a:off x="294324" y="4950460"/>
            <a:ext cx="11306174" cy="1745014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800" kern="1200">
                <a:solidFill>
                  <a:schemeClr val="tx2"/>
                </a:solidFill>
                <a:latin typeface="+mj-lt"/>
                <a:ea typeface="Microsoft Sans Serif" panose="020B0604020202020204" pitchFamily="34" charset="0"/>
                <a:cs typeface="Microsoft Sans Serif" panose="020B0604020202020204" pitchFamily="34" charset="0"/>
              </a:defRPr>
            </a:lvl1pPr>
          </a:lstStyle>
          <a:p>
            <a:r>
              <a:rPr lang="en-US" dirty="0">
                <a:solidFill>
                  <a:schemeClr val="bg2"/>
                </a:solidFill>
              </a:rPr>
              <a:t>Age Segment and Sales - Before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A1F7F25-6F23-4BE3-AEFD-2D7EEAC396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14506" y="92239"/>
            <a:ext cx="7265810" cy="17534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31ACB8D-37C9-4D2D-A6AD-60C01CF499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4750" y="1898260"/>
            <a:ext cx="5307961" cy="3974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07723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506D940-CD1A-46A6-8495-AD6F6CF8B1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958000"/>
            <a:ext cx="12193200" cy="0"/>
          </a:xfrm>
          <a:prstGeom prst="line">
            <a:avLst/>
          </a:prstGeom>
          <a:ln w="95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B92258A8-6159-412F-95C2-04BDA97146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13A7816-7DCB-41F4-BC7A-CB944B731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0263E3C-E089-4D34-BBAA-F3D5A4F448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3995" y="0"/>
            <a:ext cx="0" cy="273600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9144E32D-C0DE-4D27-963B-A43CF13E66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27348" y="0"/>
            <a:ext cx="0" cy="273600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D52E1E1-1519-4BBF-8E5D-7B1F16C916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2744900"/>
            <a:ext cx="12193200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CF3C8EB-1217-4C14-80B7-0EFF5607E8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958000"/>
            <a:ext cx="12193200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 descr="Shape&#10;&#10;Description automatically generated with medium confidence">
            <a:extLst>
              <a:ext uri="{FF2B5EF4-FFF2-40B4-BE49-F238E27FC236}">
                <a16:creationId xmlns:a16="http://schemas.microsoft.com/office/drawing/2014/main" id="{7DA156B8-6572-48A6-BD43-66D968E5ED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84" y="0"/>
            <a:ext cx="12173416" cy="6868486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E2E5135F-7392-4923-8059-BAD351E2EE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65330" y="1891763"/>
            <a:ext cx="5275880" cy="3997271"/>
          </a:xfrm>
          <a:prstGeom prst="rect">
            <a:avLst/>
          </a:prstGeom>
        </p:spPr>
      </p:pic>
      <p:sp>
        <p:nvSpPr>
          <p:cNvPr id="37" name="Title 1">
            <a:extLst>
              <a:ext uri="{FF2B5EF4-FFF2-40B4-BE49-F238E27FC236}">
                <a16:creationId xmlns:a16="http://schemas.microsoft.com/office/drawing/2014/main" id="{2B1F9C89-AD8B-404D-8864-EFB23D49D9D7}"/>
              </a:ext>
            </a:extLst>
          </p:cNvPr>
          <p:cNvSpPr txBox="1">
            <a:spLocks/>
          </p:cNvSpPr>
          <p:nvPr/>
        </p:nvSpPr>
        <p:spPr>
          <a:xfrm>
            <a:off x="294324" y="4950460"/>
            <a:ext cx="11306174" cy="1745014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800" kern="1200">
                <a:solidFill>
                  <a:schemeClr val="tx2"/>
                </a:solidFill>
                <a:latin typeface="+mj-lt"/>
                <a:ea typeface="Microsoft Sans Serif" panose="020B0604020202020204" pitchFamily="34" charset="0"/>
                <a:cs typeface="Microsoft Sans Serif" panose="020B0604020202020204" pitchFamily="34" charset="0"/>
              </a:defRPr>
            </a:lvl1pPr>
          </a:lstStyle>
          <a:p>
            <a:r>
              <a:rPr lang="en-US" dirty="0">
                <a:solidFill>
                  <a:schemeClr val="bg2"/>
                </a:solidFill>
              </a:rPr>
              <a:t>Age Segment and Sales - After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A1F7F25-6F23-4BE3-AEFD-2D7EEAC396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14506" y="117709"/>
            <a:ext cx="7265810" cy="17025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31ACB8D-37C9-4D2D-A6AD-60C01CF499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7427" y="1898260"/>
            <a:ext cx="5262607" cy="3974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6004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CFF384FA-A314-44A7-A8D0-A5B072C068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2F207D4E-9AD2-486E-974F-2A1243D8B6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8112124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1C791B-834E-4F3B-833A-7B71F4816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3025" y="324001"/>
            <a:ext cx="6326185" cy="2889100"/>
          </a:xfrm>
        </p:spPr>
        <p:txBody>
          <a:bodyPr anchor="t">
            <a:normAutofit/>
          </a:bodyPr>
          <a:lstStyle/>
          <a:p>
            <a:r>
              <a:rPr lang="en-US" sz="7200" dirty="0">
                <a:solidFill>
                  <a:schemeClr val="bg2"/>
                </a:solidFill>
              </a:rPr>
              <a:t>Data set</a:t>
            </a:r>
            <a:r>
              <a:rPr lang="en-US" sz="3600" dirty="0">
                <a:solidFill>
                  <a:schemeClr val="bg2"/>
                </a:solidFill>
              </a:rPr>
              <a:t>(segmented)</a:t>
            </a:r>
            <a:endParaRPr lang="en-CA" sz="7200" dirty="0">
              <a:solidFill>
                <a:schemeClr val="bg2"/>
              </a:solidFill>
            </a:endParaRP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D5F965CA-8D86-46FA-A16B-B8606F2667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505843" y="3639600"/>
            <a:ext cx="0" cy="321840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0E16A0CF-5C45-4C67-B904-B8F4353D8C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98800" y="3639600"/>
            <a:ext cx="7213321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835B3ACC-99DF-4833-9C82-026118448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00000" y="0"/>
            <a:ext cx="0" cy="685800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ontent Placeholder 10">
            <a:extLst>
              <a:ext uri="{FF2B5EF4-FFF2-40B4-BE49-F238E27FC236}">
                <a16:creationId xmlns:a16="http://schemas.microsoft.com/office/drawing/2014/main" id="{F3DC8726-697A-453B-9C7B-4DBC41786F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29353" y="157942"/>
            <a:ext cx="3607723" cy="6616931"/>
          </a:xfrm>
        </p:spPr>
        <p:txBody>
          <a:bodyPr>
            <a:normAutofit fontScale="25000" lnSpcReduction="20000"/>
          </a:bodyPr>
          <a:lstStyle/>
          <a:p>
            <a:pPr marL="0" indent="0">
              <a:lnSpc>
                <a:spcPct val="170000"/>
              </a:lnSpc>
              <a:spcBef>
                <a:spcPts val="0"/>
              </a:spcBef>
              <a:buNone/>
            </a:pPr>
            <a:r>
              <a:rPr lang="en-CA" sz="2800" dirty="0">
                <a:solidFill>
                  <a:srgbClr val="008000"/>
                </a:solidFill>
                <a:latin typeface="Courier New" panose="02070309020205020404" pitchFamily="49" charset="0"/>
              </a:rPr>
              <a:t>/*INCLUDING SEGMENTATION*/</a:t>
            </a:r>
          </a:p>
          <a:p>
            <a:pPr marL="0" indent="0">
              <a:lnSpc>
                <a:spcPct val="170000"/>
              </a:lnSpc>
              <a:spcBef>
                <a:spcPts val="0"/>
              </a:spcBef>
              <a:buNone/>
            </a:pPr>
            <a:r>
              <a:rPr lang="en-US" sz="3200" dirty="0">
                <a:solidFill>
                  <a:srgbClr val="008000"/>
                </a:solidFill>
                <a:latin typeface="Courier New" panose="02070309020205020404" pitchFamily="49" charset="0"/>
              </a:rPr>
              <a:t>/*Tenure will be considered with end date of:21Jan2001*/</a:t>
            </a:r>
            <a:endParaRPr lang="en-CA" sz="4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lnSpc>
                <a:spcPct val="170000"/>
              </a:lnSpc>
              <a:spcBef>
                <a:spcPts val="0"/>
              </a:spcBef>
              <a:buNone/>
            </a:pPr>
            <a:r>
              <a:rPr lang="en-CA" sz="2800" b="1" dirty="0">
                <a:solidFill>
                  <a:srgbClr val="000080"/>
                </a:solidFill>
                <a:latin typeface="Courier New" panose="02070309020205020404" pitchFamily="49" charset="0"/>
              </a:rPr>
              <a:t>PROC</a:t>
            </a:r>
            <a:r>
              <a:rPr lang="en-CA" sz="2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2800" b="1" dirty="0">
                <a:solidFill>
                  <a:srgbClr val="000080"/>
                </a:solidFill>
                <a:latin typeface="Courier New" panose="02070309020205020404" pitchFamily="49" charset="0"/>
              </a:rPr>
              <a:t>SQL</a:t>
            </a:r>
            <a:r>
              <a:rPr lang="en-CA" sz="2800" b="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marL="0" indent="0">
              <a:lnSpc>
                <a:spcPct val="170000"/>
              </a:lnSpc>
              <a:spcBef>
                <a:spcPts val="0"/>
              </a:spcBef>
              <a:buNone/>
            </a:pPr>
            <a:r>
              <a:rPr lang="en-US" sz="2800" b="0" dirty="0">
                <a:solidFill>
                  <a:srgbClr val="0000FF"/>
                </a:solidFill>
                <a:latin typeface="Courier New" panose="02070309020205020404" pitchFamily="49" charset="0"/>
              </a:rPr>
              <a:t>CREATE</a:t>
            </a:r>
            <a:r>
              <a:rPr lang="en-US" sz="2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800" b="0" dirty="0">
                <a:solidFill>
                  <a:srgbClr val="0000FF"/>
                </a:solidFill>
                <a:latin typeface="Courier New" panose="02070309020205020404" pitchFamily="49" charset="0"/>
              </a:rPr>
              <a:t>TABLE</a:t>
            </a:r>
            <a:r>
              <a:rPr lang="en-US" sz="2800" b="0" dirty="0">
                <a:solidFill>
                  <a:srgbClr val="000000"/>
                </a:solidFill>
                <a:latin typeface="Courier New" panose="02070309020205020404" pitchFamily="49" charset="0"/>
              </a:rPr>
              <a:t> ACT_VAR </a:t>
            </a:r>
            <a:r>
              <a:rPr lang="en-US" sz="2800" b="0" dirty="0">
                <a:solidFill>
                  <a:srgbClr val="0000FF"/>
                </a:solidFill>
                <a:latin typeface="Courier New" panose="02070309020205020404" pitchFamily="49" charset="0"/>
              </a:rPr>
              <a:t>AS</a:t>
            </a:r>
            <a:endParaRPr lang="en-US" sz="2800" b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lnSpc>
                <a:spcPct val="170000"/>
              </a:lnSpc>
              <a:spcBef>
                <a:spcPts val="0"/>
              </a:spcBef>
              <a:buNone/>
            </a:pPr>
            <a:r>
              <a:rPr lang="en-CA" sz="2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2800" b="0" dirty="0">
                <a:solidFill>
                  <a:srgbClr val="0000FF"/>
                </a:solidFill>
                <a:latin typeface="Courier New" panose="02070309020205020404" pitchFamily="49" charset="0"/>
              </a:rPr>
              <a:t>SELECT</a:t>
            </a:r>
            <a:r>
              <a:rPr lang="en-CA" sz="2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pPr marL="0" indent="0">
              <a:lnSpc>
                <a:spcPct val="170000"/>
              </a:lnSpc>
              <a:spcBef>
                <a:spcPts val="0"/>
              </a:spcBef>
              <a:buNone/>
            </a:pPr>
            <a:r>
              <a:rPr lang="en-CA" sz="2800" b="0" dirty="0">
                <a:solidFill>
                  <a:srgbClr val="000000"/>
                </a:solidFill>
                <a:latin typeface="Courier New" panose="02070309020205020404" pitchFamily="49" charset="0"/>
              </a:rPr>
              <a:t>  ACCTNO,</a:t>
            </a:r>
          </a:p>
          <a:p>
            <a:pPr marL="0" indent="0">
              <a:lnSpc>
                <a:spcPct val="170000"/>
              </a:lnSpc>
              <a:spcBef>
                <a:spcPts val="0"/>
              </a:spcBef>
              <a:buNone/>
            </a:pPr>
            <a:r>
              <a:rPr lang="en-CA" sz="2800" b="0" dirty="0">
                <a:solidFill>
                  <a:srgbClr val="000000"/>
                </a:solidFill>
                <a:latin typeface="Courier New" panose="02070309020205020404" pitchFamily="49" charset="0"/>
              </a:rPr>
              <a:t>  ACTDT,</a:t>
            </a:r>
          </a:p>
          <a:p>
            <a:pPr marL="0" indent="0">
              <a:lnSpc>
                <a:spcPct val="170000"/>
              </a:lnSpc>
              <a:spcBef>
                <a:spcPts val="0"/>
              </a:spcBef>
              <a:buNone/>
            </a:pPr>
            <a:r>
              <a:rPr lang="en-CA" sz="2800" b="0" dirty="0">
                <a:solidFill>
                  <a:srgbClr val="000000"/>
                </a:solidFill>
                <a:latin typeface="Courier New" panose="02070309020205020404" pitchFamily="49" charset="0"/>
              </a:rPr>
              <a:t>  DEACTDT,</a:t>
            </a:r>
          </a:p>
          <a:p>
            <a:pPr marL="0" indent="0">
              <a:lnSpc>
                <a:spcPct val="170000"/>
              </a:lnSpc>
              <a:spcBef>
                <a:spcPts val="0"/>
              </a:spcBef>
              <a:buNone/>
            </a:pPr>
            <a:r>
              <a:rPr lang="en-CA" sz="2800" b="0" dirty="0">
                <a:solidFill>
                  <a:srgbClr val="000000"/>
                </a:solidFill>
                <a:latin typeface="Courier New" panose="02070309020205020404" pitchFamily="49" charset="0"/>
              </a:rPr>
              <a:t>  DEACTREASON,</a:t>
            </a:r>
          </a:p>
          <a:p>
            <a:pPr marL="0" indent="0">
              <a:lnSpc>
                <a:spcPct val="170000"/>
              </a:lnSpc>
              <a:spcBef>
                <a:spcPts val="0"/>
              </a:spcBef>
              <a:buNone/>
            </a:pPr>
            <a:r>
              <a:rPr lang="en-CA" sz="3600" b="0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fr-FR" sz="2800" dirty="0">
                <a:solidFill>
                  <a:srgbClr val="000000"/>
                </a:solidFill>
                <a:latin typeface="Courier New" panose="02070309020205020404" pitchFamily="49" charset="0"/>
              </a:rPr>
              <a:t>COALESCE(DEACTDT,MDY(</a:t>
            </a:r>
            <a:r>
              <a:rPr lang="fr-FR" sz="2800" b="1" dirty="0">
                <a:solidFill>
                  <a:srgbClr val="008080"/>
                </a:solidFill>
                <a:latin typeface="Courier New" panose="02070309020205020404" pitchFamily="49" charset="0"/>
              </a:rPr>
              <a:t>1</a:t>
            </a:r>
            <a:r>
              <a:rPr lang="fr-FR" sz="2800" b="0" dirty="0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fr-FR" sz="2800" b="1" dirty="0">
                <a:solidFill>
                  <a:srgbClr val="008080"/>
                </a:solidFill>
                <a:latin typeface="Courier New" panose="02070309020205020404" pitchFamily="49" charset="0"/>
              </a:rPr>
              <a:t>21</a:t>
            </a:r>
            <a:r>
              <a:rPr lang="fr-FR" sz="2800" b="0" dirty="0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fr-FR" sz="2800" b="1" dirty="0">
                <a:solidFill>
                  <a:srgbClr val="008080"/>
                </a:solidFill>
                <a:latin typeface="Courier New" panose="02070309020205020404" pitchFamily="49" charset="0"/>
              </a:rPr>
              <a:t>2001</a:t>
            </a:r>
            <a:r>
              <a:rPr lang="fr-FR" sz="2800" b="0" dirty="0">
                <a:solidFill>
                  <a:srgbClr val="000000"/>
                </a:solidFill>
                <a:latin typeface="Courier New" panose="02070309020205020404" pitchFamily="49" charset="0"/>
              </a:rPr>
              <a:t>)) </a:t>
            </a:r>
            <a:r>
              <a:rPr lang="fr-FR" sz="2800" b="0" dirty="0">
                <a:solidFill>
                  <a:srgbClr val="0000FF"/>
                </a:solidFill>
                <a:latin typeface="Courier New" panose="02070309020205020404" pitchFamily="49" charset="0"/>
              </a:rPr>
              <a:t>AS</a:t>
            </a:r>
            <a:r>
              <a:rPr lang="fr-FR" sz="2800" b="0" dirty="0">
                <a:solidFill>
                  <a:srgbClr val="000000"/>
                </a:solidFill>
                <a:latin typeface="Courier New" panose="02070309020205020404" pitchFamily="49" charset="0"/>
              </a:rPr>
              <a:t> TENURE_AUX,</a:t>
            </a:r>
            <a:r>
              <a:rPr lang="en-CA" sz="3600" b="0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</a:p>
          <a:p>
            <a:pPr marL="0" indent="0">
              <a:lnSpc>
                <a:spcPct val="170000"/>
              </a:lnSpc>
              <a:spcBef>
                <a:spcPts val="0"/>
              </a:spcBef>
              <a:buNone/>
            </a:pPr>
            <a:r>
              <a:rPr lang="en-CA" sz="3600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CA" sz="2800" b="0" dirty="0">
                <a:solidFill>
                  <a:srgbClr val="000000"/>
                </a:solidFill>
                <a:latin typeface="Courier New" panose="02070309020205020404" pitchFamily="49" charset="0"/>
              </a:rPr>
              <a:t>GOODCREDIT, </a:t>
            </a:r>
          </a:p>
          <a:p>
            <a:pPr marL="0" indent="0">
              <a:lnSpc>
                <a:spcPct val="170000"/>
              </a:lnSpc>
              <a:spcBef>
                <a:spcPts val="0"/>
              </a:spcBef>
              <a:buNone/>
            </a:pPr>
            <a:r>
              <a:rPr lang="en-CA" sz="2800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CA" sz="2800" b="0" dirty="0">
                <a:solidFill>
                  <a:srgbClr val="000000"/>
                </a:solidFill>
                <a:latin typeface="Courier New" panose="02070309020205020404" pitchFamily="49" charset="0"/>
              </a:rPr>
              <a:t>RATEPLAN,</a:t>
            </a:r>
          </a:p>
          <a:p>
            <a:pPr marL="0" indent="0">
              <a:lnSpc>
                <a:spcPct val="170000"/>
              </a:lnSpc>
              <a:spcBef>
                <a:spcPts val="0"/>
              </a:spcBef>
              <a:buNone/>
            </a:pPr>
            <a:r>
              <a:rPr lang="en-CA" sz="2800" b="0" dirty="0">
                <a:solidFill>
                  <a:srgbClr val="000000"/>
                </a:solidFill>
                <a:latin typeface="Courier New" panose="02070309020205020404" pitchFamily="49" charset="0"/>
              </a:rPr>
              <a:t>  DEALERTYPE,</a:t>
            </a:r>
          </a:p>
          <a:p>
            <a:pPr marL="0" indent="0">
              <a:lnSpc>
                <a:spcPct val="170000"/>
              </a:lnSpc>
              <a:spcBef>
                <a:spcPts val="0"/>
              </a:spcBef>
              <a:buNone/>
            </a:pPr>
            <a:r>
              <a:rPr lang="en-CA" sz="2800" b="0" dirty="0">
                <a:solidFill>
                  <a:srgbClr val="000000"/>
                </a:solidFill>
                <a:latin typeface="Courier New" panose="02070309020205020404" pitchFamily="49" charset="0"/>
              </a:rPr>
              <a:t>  AGE,</a:t>
            </a:r>
          </a:p>
          <a:p>
            <a:pPr marL="0" indent="0">
              <a:lnSpc>
                <a:spcPct val="170000"/>
              </a:lnSpc>
              <a:spcBef>
                <a:spcPts val="0"/>
              </a:spcBef>
              <a:buNone/>
            </a:pPr>
            <a:r>
              <a:rPr lang="en-CA" sz="2800" b="0" dirty="0">
                <a:solidFill>
                  <a:srgbClr val="000000"/>
                </a:solidFill>
                <a:latin typeface="Courier New" panose="02070309020205020404" pitchFamily="49" charset="0"/>
              </a:rPr>
              <a:t>  PROVINCE,</a:t>
            </a:r>
          </a:p>
          <a:p>
            <a:pPr marL="0" indent="0">
              <a:lnSpc>
                <a:spcPct val="170000"/>
              </a:lnSpc>
              <a:spcBef>
                <a:spcPts val="0"/>
              </a:spcBef>
              <a:buNone/>
            </a:pPr>
            <a:r>
              <a:rPr lang="en-CA" sz="2800" b="0" dirty="0">
                <a:solidFill>
                  <a:srgbClr val="000000"/>
                </a:solidFill>
                <a:latin typeface="Courier New" panose="02070309020205020404" pitchFamily="49" charset="0"/>
              </a:rPr>
              <a:t>  SALES,</a:t>
            </a:r>
          </a:p>
          <a:p>
            <a:pPr marL="0" indent="0">
              <a:lnSpc>
                <a:spcPct val="170000"/>
              </a:lnSpc>
              <a:spcBef>
                <a:spcPts val="0"/>
              </a:spcBef>
              <a:buNone/>
            </a:pPr>
            <a:r>
              <a:rPr lang="en-CA" sz="2800" b="0" dirty="0">
                <a:solidFill>
                  <a:srgbClr val="000000"/>
                </a:solidFill>
                <a:latin typeface="Courier New" panose="02070309020205020404" pitchFamily="49" charset="0"/>
              </a:rPr>
              <a:t>  CASE </a:t>
            </a:r>
            <a:r>
              <a:rPr lang="en-CA" sz="2800" b="0" dirty="0">
                <a:solidFill>
                  <a:srgbClr val="0000FF"/>
                </a:solidFill>
                <a:latin typeface="Courier New" panose="02070309020205020404" pitchFamily="49" charset="0"/>
              </a:rPr>
              <a:t>WHEN</a:t>
            </a:r>
            <a:r>
              <a:rPr lang="en-CA" sz="2800" b="0" dirty="0">
                <a:solidFill>
                  <a:srgbClr val="000000"/>
                </a:solidFill>
                <a:latin typeface="Courier New" panose="02070309020205020404" pitchFamily="49" charset="0"/>
              </a:rPr>
              <a:t> MISSING(DEACTDT) </a:t>
            </a:r>
          </a:p>
          <a:p>
            <a:pPr marL="0" indent="0">
              <a:lnSpc>
                <a:spcPct val="170000"/>
              </a:lnSpc>
              <a:spcBef>
                <a:spcPts val="0"/>
              </a:spcBef>
              <a:buNone/>
            </a:pPr>
            <a:r>
              <a:rPr lang="en-CA" sz="2800" b="0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CA" sz="2800" b="0" dirty="0">
                <a:solidFill>
                  <a:srgbClr val="0000FF"/>
                </a:solidFill>
                <a:latin typeface="Courier New" panose="02070309020205020404" pitchFamily="49" charset="0"/>
              </a:rPr>
              <a:t>THEN</a:t>
            </a:r>
            <a:r>
              <a:rPr lang="en-CA" sz="2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2800" b="0" dirty="0">
                <a:solidFill>
                  <a:srgbClr val="800080"/>
                </a:solidFill>
                <a:latin typeface="Courier New" panose="02070309020205020404" pitchFamily="49" charset="0"/>
              </a:rPr>
              <a:t>"Y"</a:t>
            </a:r>
            <a:endParaRPr lang="en-CA" sz="2800" b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lnSpc>
                <a:spcPct val="170000"/>
              </a:lnSpc>
              <a:spcBef>
                <a:spcPts val="0"/>
              </a:spcBef>
              <a:buNone/>
            </a:pPr>
            <a:r>
              <a:rPr lang="en-CA" sz="2800" b="0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CA" sz="2800" b="0" dirty="0">
                <a:solidFill>
                  <a:srgbClr val="0000FF"/>
                </a:solidFill>
                <a:latin typeface="Courier New" panose="02070309020205020404" pitchFamily="49" charset="0"/>
              </a:rPr>
              <a:t>ELSE</a:t>
            </a:r>
            <a:r>
              <a:rPr lang="en-CA" sz="2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2800" b="0" dirty="0">
                <a:solidFill>
                  <a:srgbClr val="800080"/>
                </a:solidFill>
                <a:latin typeface="Courier New" panose="02070309020205020404" pitchFamily="49" charset="0"/>
              </a:rPr>
              <a:t>"N"</a:t>
            </a:r>
            <a:endParaRPr lang="en-CA" sz="2800" b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lnSpc>
                <a:spcPct val="170000"/>
              </a:lnSpc>
              <a:spcBef>
                <a:spcPts val="0"/>
              </a:spcBef>
              <a:buNone/>
            </a:pPr>
            <a:r>
              <a:rPr lang="en-CA" sz="2800" b="0" dirty="0">
                <a:solidFill>
                  <a:srgbClr val="000000"/>
                </a:solidFill>
                <a:latin typeface="Courier New" panose="02070309020205020404" pitchFamily="49" charset="0"/>
              </a:rPr>
              <a:t>  END </a:t>
            </a:r>
            <a:r>
              <a:rPr lang="en-CA" sz="2800" b="0" dirty="0">
                <a:solidFill>
                  <a:srgbClr val="0000FF"/>
                </a:solidFill>
                <a:latin typeface="Courier New" panose="02070309020205020404" pitchFamily="49" charset="0"/>
              </a:rPr>
              <a:t>AS</a:t>
            </a:r>
            <a:r>
              <a:rPr lang="en-CA" sz="2800" b="0" dirty="0">
                <a:solidFill>
                  <a:srgbClr val="000000"/>
                </a:solidFill>
                <a:latin typeface="Courier New" panose="02070309020205020404" pitchFamily="49" charset="0"/>
              </a:rPr>
              <a:t> ACTIVE</a:t>
            </a:r>
          </a:p>
          <a:p>
            <a:pPr marL="0" indent="0">
              <a:lnSpc>
                <a:spcPct val="170000"/>
              </a:lnSpc>
              <a:spcBef>
                <a:spcPts val="0"/>
              </a:spcBef>
              <a:buNone/>
            </a:pPr>
            <a:r>
              <a:rPr lang="en-CA" sz="2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2800" b="0" dirty="0">
                <a:solidFill>
                  <a:srgbClr val="0000FF"/>
                </a:solidFill>
                <a:latin typeface="Courier New" panose="02070309020205020404" pitchFamily="49" charset="0"/>
              </a:rPr>
              <a:t>FROM</a:t>
            </a:r>
            <a:r>
              <a:rPr lang="en-CA" sz="2800" b="0" dirty="0">
                <a:solidFill>
                  <a:srgbClr val="000000"/>
                </a:solidFill>
                <a:latin typeface="Courier New" panose="02070309020205020404" pitchFamily="49" charset="0"/>
              </a:rPr>
              <a:t> PERM.CRM;</a:t>
            </a:r>
          </a:p>
          <a:p>
            <a:pPr marL="0" indent="0">
              <a:lnSpc>
                <a:spcPct val="170000"/>
              </a:lnSpc>
              <a:spcBef>
                <a:spcPts val="0"/>
              </a:spcBef>
              <a:buNone/>
            </a:pPr>
            <a:r>
              <a:rPr lang="en-CA" sz="2800" b="1" dirty="0">
                <a:solidFill>
                  <a:srgbClr val="000080"/>
                </a:solidFill>
                <a:latin typeface="Courier New" panose="02070309020205020404" pitchFamily="49" charset="0"/>
              </a:rPr>
              <a:t>QUIT</a:t>
            </a:r>
            <a:r>
              <a:rPr lang="en-CA" sz="2800" b="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marL="0" indent="0">
              <a:lnSpc>
                <a:spcPct val="170000"/>
              </a:lnSpc>
              <a:spcBef>
                <a:spcPts val="0"/>
              </a:spcBef>
              <a:buNone/>
            </a:pPr>
            <a:endParaRPr lang="en-CA" sz="2400" b="1" dirty="0">
              <a:solidFill>
                <a:srgbClr val="000080"/>
              </a:solidFill>
              <a:latin typeface="Courier New" panose="02070309020205020404" pitchFamily="49" charset="0"/>
            </a:endParaRPr>
          </a:p>
          <a:p>
            <a:pPr marL="0" indent="0">
              <a:lnSpc>
                <a:spcPct val="170000"/>
              </a:lnSpc>
              <a:spcBef>
                <a:spcPts val="0"/>
              </a:spcBef>
              <a:buNone/>
            </a:pPr>
            <a:r>
              <a:rPr lang="en-CA" sz="2800" b="1" dirty="0">
                <a:solidFill>
                  <a:srgbClr val="000080"/>
                </a:solidFill>
                <a:latin typeface="Courier New" panose="02070309020205020404" pitchFamily="49" charset="0"/>
              </a:rPr>
              <a:t>DATA</a:t>
            </a:r>
            <a:r>
              <a:rPr lang="en-CA" sz="2800" b="0" dirty="0">
                <a:solidFill>
                  <a:srgbClr val="000000"/>
                </a:solidFill>
                <a:latin typeface="Courier New" panose="02070309020205020404" pitchFamily="49" charset="0"/>
              </a:rPr>
              <a:t> SEG;</a:t>
            </a:r>
          </a:p>
          <a:p>
            <a:pPr marL="0" indent="0">
              <a:lnSpc>
                <a:spcPct val="170000"/>
              </a:lnSpc>
              <a:spcBef>
                <a:spcPts val="0"/>
              </a:spcBef>
              <a:buNone/>
            </a:pPr>
            <a:r>
              <a:rPr lang="en-CA" sz="2800" b="0" dirty="0">
                <a:solidFill>
                  <a:srgbClr val="0000FF"/>
                </a:solidFill>
                <a:latin typeface="Courier New" panose="02070309020205020404" pitchFamily="49" charset="0"/>
              </a:rPr>
              <a:t>SET</a:t>
            </a:r>
            <a:r>
              <a:rPr lang="en-CA" sz="2800" b="0" dirty="0">
                <a:solidFill>
                  <a:srgbClr val="000000"/>
                </a:solidFill>
                <a:latin typeface="Courier New" panose="02070309020205020404" pitchFamily="49" charset="0"/>
              </a:rPr>
              <a:t> ACT_VAR;</a:t>
            </a:r>
          </a:p>
          <a:p>
            <a:pPr marL="0" indent="0">
              <a:lnSpc>
                <a:spcPct val="170000"/>
              </a:lnSpc>
              <a:spcBef>
                <a:spcPts val="0"/>
              </a:spcBef>
              <a:buNone/>
            </a:pPr>
            <a:r>
              <a:rPr lang="en-CA" sz="2800" b="0" dirty="0">
                <a:solidFill>
                  <a:srgbClr val="000000"/>
                </a:solidFill>
                <a:latin typeface="Courier New" panose="02070309020205020404" pitchFamily="49" charset="0"/>
              </a:rPr>
              <a:t>SALES_SEG = SALES;</a:t>
            </a:r>
          </a:p>
          <a:p>
            <a:pPr marL="0" indent="0">
              <a:lnSpc>
                <a:spcPct val="170000"/>
              </a:lnSpc>
              <a:spcBef>
                <a:spcPts val="0"/>
              </a:spcBef>
              <a:buNone/>
            </a:pPr>
            <a:r>
              <a:rPr lang="en-CA" sz="2800" b="0" dirty="0">
                <a:solidFill>
                  <a:srgbClr val="000000"/>
                </a:solidFill>
                <a:latin typeface="Courier New" panose="02070309020205020404" pitchFamily="49" charset="0"/>
              </a:rPr>
              <a:t>AGE_SEG = AGE;</a:t>
            </a:r>
          </a:p>
          <a:p>
            <a:pPr marL="0" indent="0">
              <a:lnSpc>
                <a:spcPct val="170000"/>
              </a:lnSpc>
              <a:spcBef>
                <a:spcPts val="0"/>
              </a:spcBef>
              <a:buNone/>
            </a:pPr>
            <a:r>
              <a:rPr lang="en-CA" sz="2800" b="0" dirty="0">
                <a:solidFill>
                  <a:srgbClr val="000000"/>
                </a:solidFill>
                <a:latin typeface="Courier New" panose="02070309020205020404" pitchFamily="49" charset="0"/>
              </a:rPr>
              <a:t>TENURE = INTCK(</a:t>
            </a:r>
            <a:r>
              <a:rPr lang="en-CA" sz="2800" b="0" dirty="0">
                <a:solidFill>
                  <a:srgbClr val="800080"/>
                </a:solidFill>
                <a:latin typeface="Courier New" panose="02070309020205020404" pitchFamily="49" charset="0"/>
              </a:rPr>
              <a:t>"DAY"</a:t>
            </a:r>
            <a:r>
              <a:rPr lang="en-CA" sz="2800" b="0" dirty="0">
                <a:solidFill>
                  <a:srgbClr val="000000"/>
                </a:solidFill>
                <a:latin typeface="Courier New" panose="02070309020205020404" pitchFamily="49" charset="0"/>
              </a:rPr>
              <a:t>,ACTDT,TENURE_AUX);</a:t>
            </a:r>
          </a:p>
          <a:p>
            <a:pPr marL="0" indent="0">
              <a:lnSpc>
                <a:spcPct val="170000"/>
              </a:lnSpc>
              <a:spcBef>
                <a:spcPts val="0"/>
              </a:spcBef>
              <a:buNone/>
            </a:pPr>
            <a:r>
              <a:rPr lang="en-CA" sz="2800" b="0" dirty="0">
                <a:solidFill>
                  <a:srgbClr val="000000"/>
                </a:solidFill>
                <a:latin typeface="Courier New" panose="02070309020205020404" pitchFamily="49" charset="0"/>
              </a:rPr>
              <a:t>TENURE_SEG = TENURE;</a:t>
            </a:r>
          </a:p>
          <a:p>
            <a:pPr marL="0" indent="0">
              <a:lnSpc>
                <a:spcPct val="170000"/>
              </a:lnSpc>
              <a:spcBef>
                <a:spcPts val="0"/>
              </a:spcBef>
              <a:buNone/>
            </a:pPr>
            <a:r>
              <a:rPr lang="en-CA" sz="2800" b="0" dirty="0">
                <a:solidFill>
                  <a:srgbClr val="0000FF"/>
                </a:solidFill>
                <a:latin typeface="Courier New" panose="02070309020205020404" pitchFamily="49" charset="0"/>
              </a:rPr>
              <a:t>FORMAT</a:t>
            </a:r>
            <a:r>
              <a:rPr lang="en-CA" sz="2800" b="0" dirty="0">
                <a:solidFill>
                  <a:srgbClr val="000000"/>
                </a:solidFill>
                <a:latin typeface="Courier New" panose="02070309020205020404" pitchFamily="49" charset="0"/>
              </a:rPr>
              <a:t> SALES_SEG </a:t>
            </a:r>
            <a:r>
              <a:rPr lang="en-CA" sz="2800" b="0" dirty="0">
                <a:solidFill>
                  <a:srgbClr val="008080"/>
                </a:solidFill>
                <a:latin typeface="Courier New" panose="02070309020205020404" pitchFamily="49" charset="0"/>
              </a:rPr>
              <a:t>$SALES_F.</a:t>
            </a:r>
            <a:r>
              <a:rPr lang="en-CA" sz="2800" b="0" dirty="0">
                <a:solidFill>
                  <a:srgbClr val="000000"/>
                </a:solidFill>
                <a:latin typeface="Courier New" panose="02070309020205020404" pitchFamily="49" charset="0"/>
              </a:rPr>
              <a:t> AGE_SEG </a:t>
            </a:r>
            <a:r>
              <a:rPr lang="en-CA" sz="2800" b="0" dirty="0">
                <a:solidFill>
                  <a:srgbClr val="008080"/>
                </a:solidFill>
                <a:latin typeface="Courier New" panose="02070309020205020404" pitchFamily="49" charset="0"/>
              </a:rPr>
              <a:t>$AGE_F.</a:t>
            </a:r>
            <a:r>
              <a:rPr lang="en-CA" sz="2800" b="0" dirty="0">
                <a:solidFill>
                  <a:srgbClr val="000000"/>
                </a:solidFill>
                <a:latin typeface="Courier New" panose="02070309020205020404" pitchFamily="49" charset="0"/>
              </a:rPr>
              <a:t> TENURE_AUX </a:t>
            </a:r>
            <a:r>
              <a:rPr lang="en-CA" sz="2800" b="0" dirty="0">
                <a:solidFill>
                  <a:srgbClr val="008080"/>
                </a:solidFill>
                <a:latin typeface="Courier New" panose="02070309020205020404" pitchFamily="49" charset="0"/>
              </a:rPr>
              <a:t>mmddyy10.</a:t>
            </a:r>
            <a:r>
              <a:rPr lang="en-CA" sz="2800" b="0" dirty="0">
                <a:solidFill>
                  <a:srgbClr val="000000"/>
                </a:solidFill>
                <a:latin typeface="Courier New" panose="02070309020205020404" pitchFamily="49" charset="0"/>
              </a:rPr>
              <a:t> TENURE_SEG </a:t>
            </a:r>
            <a:r>
              <a:rPr lang="en-CA" sz="2800" b="0" dirty="0">
                <a:solidFill>
                  <a:srgbClr val="008080"/>
                </a:solidFill>
                <a:latin typeface="Courier New" panose="02070309020205020404" pitchFamily="49" charset="0"/>
              </a:rPr>
              <a:t>$TENURE_F.</a:t>
            </a:r>
            <a:r>
              <a:rPr lang="en-CA" sz="2800" b="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marL="0" indent="0">
              <a:lnSpc>
                <a:spcPct val="170000"/>
              </a:lnSpc>
              <a:spcBef>
                <a:spcPts val="0"/>
              </a:spcBef>
              <a:buNone/>
            </a:pPr>
            <a:r>
              <a:rPr lang="en-CA" sz="2800" b="0" dirty="0">
                <a:solidFill>
                  <a:srgbClr val="0000FF"/>
                </a:solidFill>
                <a:latin typeface="Courier New" panose="02070309020205020404" pitchFamily="49" charset="0"/>
              </a:rPr>
              <a:t>LABEL </a:t>
            </a:r>
            <a:r>
              <a:rPr lang="en-CA" sz="2800" b="0" dirty="0">
                <a:solidFill>
                  <a:srgbClr val="000000"/>
                </a:solidFill>
                <a:latin typeface="Courier New" panose="02070309020205020404" pitchFamily="49" charset="0"/>
              </a:rPr>
              <a:t>TENURE = Tenure(Days);</a:t>
            </a:r>
          </a:p>
          <a:p>
            <a:pPr marL="0" indent="0">
              <a:lnSpc>
                <a:spcPct val="170000"/>
              </a:lnSpc>
              <a:spcBef>
                <a:spcPts val="0"/>
              </a:spcBef>
              <a:buNone/>
            </a:pPr>
            <a:endParaRPr lang="en-CA" sz="2400" b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lnSpc>
                <a:spcPct val="170000"/>
              </a:lnSpc>
              <a:spcBef>
                <a:spcPts val="0"/>
              </a:spcBef>
              <a:buNone/>
            </a:pPr>
            <a:r>
              <a:rPr lang="en-US" sz="2800" b="0" dirty="0">
                <a:solidFill>
                  <a:srgbClr val="0000FF"/>
                </a:solidFill>
                <a:latin typeface="Courier New" panose="02070309020205020404" pitchFamily="49" charset="0"/>
              </a:rPr>
              <a:t>TITLE1</a:t>
            </a:r>
            <a:r>
              <a:rPr lang="en-US" sz="2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800" b="0" dirty="0">
                <a:solidFill>
                  <a:srgbClr val="800080"/>
                </a:solidFill>
                <a:latin typeface="Courier New" panose="02070309020205020404" pitchFamily="49" charset="0"/>
              </a:rPr>
              <a:t>"DATA AFTER INCLUDING SEGMENTS*"</a:t>
            </a:r>
            <a:r>
              <a:rPr lang="en-US" sz="2800" b="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marL="0" indent="0">
              <a:lnSpc>
                <a:spcPct val="170000"/>
              </a:lnSpc>
              <a:spcBef>
                <a:spcPts val="0"/>
              </a:spcBef>
              <a:buNone/>
            </a:pPr>
            <a:r>
              <a:rPr lang="en-US" sz="2800" b="1" dirty="0">
                <a:solidFill>
                  <a:srgbClr val="000080"/>
                </a:solidFill>
                <a:latin typeface="Courier New" panose="02070309020205020404" pitchFamily="49" charset="0"/>
              </a:rPr>
              <a:t>PROC</a:t>
            </a:r>
            <a:r>
              <a:rPr lang="en-US" sz="2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800" b="1" dirty="0">
                <a:solidFill>
                  <a:srgbClr val="000080"/>
                </a:solidFill>
                <a:latin typeface="Courier New" panose="02070309020205020404" pitchFamily="49" charset="0"/>
              </a:rPr>
              <a:t>CONTENTS</a:t>
            </a:r>
            <a:r>
              <a:rPr lang="en-US" sz="2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800" b="0" dirty="0">
                <a:solidFill>
                  <a:srgbClr val="0000FF"/>
                </a:solidFill>
                <a:latin typeface="Courier New" panose="02070309020205020404" pitchFamily="49" charset="0"/>
              </a:rPr>
              <a:t>DATA</a:t>
            </a:r>
            <a:r>
              <a:rPr lang="en-US" sz="2800" b="0" dirty="0">
                <a:solidFill>
                  <a:srgbClr val="000000"/>
                </a:solidFill>
                <a:latin typeface="Courier New" panose="02070309020205020404" pitchFamily="49" charset="0"/>
              </a:rPr>
              <a:t>=SEG; </a:t>
            </a:r>
            <a:r>
              <a:rPr lang="en-US" sz="2800" b="1" dirty="0">
                <a:solidFill>
                  <a:srgbClr val="000080"/>
                </a:solidFill>
                <a:latin typeface="Courier New" panose="02070309020205020404" pitchFamily="49" charset="0"/>
              </a:rPr>
              <a:t>RUN</a:t>
            </a:r>
            <a:r>
              <a:rPr lang="en-US" sz="2800" b="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endParaRPr lang="en-CA" sz="2800" b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lnSpc>
                <a:spcPct val="170000"/>
              </a:lnSpc>
              <a:spcBef>
                <a:spcPts val="0"/>
              </a:spcBef>
              <a:buNone/>
            </a:pPr>
            <a:r>
              <a:rPr lang="en-US" sz="2800" b="0" dirty="0">
                <a:solidFill>
                  <a:srgbClr val="008000"/>
                </a:solidFill>
                <a:latin typeface="Courier New" panose="02070309020205020404" pitchFamily="49" charset="0"/>
              </a:rPr>
              <a:t>/*GENERAL DESCRIPTION OF FILE AND DATASET*/</a:t>
            </a:r>
            <a:endParaRPr lang="en-US" sz="2800" b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lnSpc>
                <a:spcPct val="170000"/>
              </a:lnSpc>
              <a:spcBef>
                <a:spcPts val="0"/>
              </a:spcBef>
              <a:buNone/>
            </a:pPr>
            <a:r>
              <a:rPr lang="en-CA" sz="2800" b="1" dirty="0">
                <a:solidFill>
                  <a:srgbClr val="000080"/>
                </a:solidFill>
                <a:latin typeface="Courier New" panose="02070309020205020404" pitchFamily="49" charset="0"/>
              </a:rPr>
              <a:t>PROC</a:t>
            </a:r>
            <a:r>
              <a:rPr lang="en-CA" sz="2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2800" b="1" dirty="0">
                <a:solidFill>
                  <a:srgbClr val="000080"/>
                </a:solidFill>
                <a:latin typeface="Courier New" panose="02070309020205020404" pitchFamily="49" charset="0"/>
              </a:rPr>
              <a:t>PRINT</a:t>
            </a:r>
            <a:r>
              <a:rPr lang="en-CA" sz="2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2800" b="0" dirty="0">
                <a:solidFill>
                  <a:srgbClr val="0000FF"/>
                </a:solidFill>
                <a:latin typeface="Courier New" panose="02070309020205020404" pitchFamily="49" charset="0"/>
              </a:rPr>
              <a:t>DATA</a:t>
            </a:r>
            <a:r>
              <a:rPr lang="en-CA" sz="2800" b="0" dirty="0">
                <a:solidFill>
                  <a:srgbClr val="000000"/>
                </a:solidFill>
                <a:latin typeface="Courier New" panose="02070309020205020404" pitchFamily="49" charset="0"/>
              </a:rPr>
              <a:t> = SEG (</a:t>
            </a:r>
            <a:r>
              <a:rPr lang="en-CA" sz="2800" b="0" dirty="0">
                <a:solidFill>
                  <a:srgbClr val="0000FF"/>
                </a:solidFill>
                <a:latin typeface="Courier New" panose="02070309020205020404" pitchFamily="49" charset="0"/>
              </a:rPr>
              <a:t>OBS</a:t>
            </a:r>
            <a:r>
              <a:rPr lang="en-CA" sz="2800" b="0" dirty="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en-CA" sz="2800" b="1" dirty="0">
                <a:solidFill>
                  <a:srgbClr val="008080"/>
                </a:solidFill>
                <a:latin typeface="Courier New" panose="02070309020205020404" pitchFamily="49" charset="0"/>
              </a:rPr>
              <a:t>5</a:t>
            </a:r>
            <a:r>
              <a:rPr lang="en-CA" sz="2800" b="0" dirty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  <a:r>
              <a:rPr lang="en-CA" sz="2800" b="1" dirty="0">
                <a:solidFill>
                  <a:srgbClr val="000080"/>
                </a:solidFill>
                <a:latin typeface="Courier New" panose="02070309020205020404" pitchFamily="49" charset="0"/>
              </a:rPr>
              <a:t>RUN</a:t>
            </a:r>
            <a:r>
              <a:rPr lang="en-CA" sz="2800" b="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marL="0" indent="0">
              <a:lnSpc>
                <a:spcPct val="170000"/>
              </a:lnSpc>
              <a:spcBef>
                <a:spcPts val="0"/>
              </a:spcBef>
              <a:buNone/>
            </a:pPr>
            <a:r>
              <a:rPr lang="en-US" sz="2800" b="0" dirty="0">
                <a:solidFill>
                  <a:srgbClr val="0000FF"/>
                </a:solidFill>
                <a:latin typeface="Courier New" panose="02070309020205020404" pitchFamily="49" charset="0"/>
              </a:rPr>
              <a:t>TITLE1</a:t>
            </a:r>
            <a:r>
              <a:rPr lang="en-US" sz="2800" b="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r>
              <a:rPr lang="en-US" sz="2800" b="0" dirty="0">
                <a:solidFill>
                  <a:srgbClr val="0000FF"/>
                </a:solidFill>
                <a:latin typeface="Courier New" panose="02070309020205020404" pitchFamily="49" charset="0"/>
              </a:rPr>
              <a:t>FOOTNOTE</a:t>
            </a:r>
            <a:r>
              <a:rPr lang="en-US" sz="2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800" b="0" dirty="0">
                <a:solidFill>
                  <a:srgbClr val="800080"/>
                </a:solidFill>
                <a:latin typeface="Courier New" panose="02070309020205020404" pitchFamily="49" charset="0"/>
              </a:rPr>
              <a:t>"*FIRST AND LAST OBSERVATIONS"</a:t>
            </a:r>
            <a:r>
              <a:rPr lang="en-US" sz="2800" b="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endParaRPr lang="en-CA" sz="2800" b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lnSpc>
                <a:spcPct val="170000"/>
              </a:lnSpc>
              <a:spcBef>
                <a:spcPts val="0"/>
              </a:spcBef>
              <a:buNone/>
            </a:pPr>
            <a:r>
              <a:rPr lang="en-US" sz="2800" b="1" dirty="0">
                <a:solidFill>
                  <a:srgbClr val="000080"/>
                </a:solidFill>
                <a:latin typeface="Courier New" panose="02070309020205020404" pitchFamily="49" charset="0"/>
              </a:rPr>
              <a:t>PROC</a:t>
            </a:r>
            <a:r>
              <a:rPr lang="en-US" sz="2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800" b="1" dirty="0">
                <a:solidFill>
                  <a:srgbClr val="000080"/>
                </a:solidFill>
                <a:latin typeface="Courier New" panose="02070309020205020404" pitchFamily="49" charset="0"/>
              </a:rPr>
              <a:t>PRINT</a:t>
            </a:r>
            <a:r>
              <a:rPr lang="en-US" sz="2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800" b="0" dirty="0">
                <a:solidFill>
                  <a:srgbClr val="0000FF"/>
                </a:solidFill>
                <a:latin typeface="Courier New" panose="02070309020205020404" pitchFamily="49" charset="0"/>
              </a:rPr>
              <a:t>DATA</a:t>
            </a:r>
            <a:r>
              <a:rPr lang="en-US" sz="2800" b="0" dirty="0">
                <a:solidFill>
                  <a:srgbClr val="000000"/>
                </a:solidFill>
                <a:latin typeface="Courier New" panose="02070309020205020404" pitchFamily="49" charset="0"/>
              </a:rPr>
              <a:t> = SEG (</a:t>
            </a:r>
            <a:r>
              <a:rPr lang="en-US" sz="2800" b="0" dirty="0">
                <a:solidFill>
                  <a:srgbClr val="0000FF"/>
                </a:solidFill>
                <a:latin typeface="Courier New" panose="02070309020205020404" pitchFamily="49" charset="0"/>
              </a:rPr>
              <a:t>OBS</a:t>
            </a:r>
            <a:r>
              <a:rPr lang="en-US" sz="2800" b="0" dirty="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en-US" sz="2800" b="1" dirty="0">
                <a:solidFill>
                  <a:srgbClr val="008080"/>
                </a:solidFill>
                <a:latin typeface="Courier New" panose="02070309020205020404" pitchFamily="49" charset="0"/>
              </a:rPr>
              <a:t>102255</a:t>
            </a:r>
            <a:r>
              <a:rPr lang="en-US" sz="2800" b="0" dirty="0">
                <a:solidFill>
                  <a:srgbClr val="000000"/>
                </a:solidFill>
                <a:latin typeface="Courier New" panose="02070309020205020404" pitchFamily="49" charset="0"/>
              </a:rPr>
              <a:t> FIRSTOBS = </a:t>
            </a:r>
            <a:r>
              <a:rPr lang="en-US" sz="2800" b="1" dirty="0">
                <a:solidFill>
                  <a:srgbClr val="008080"/>
                </a:solidFill>
                <a:latin typeface="Courier New" panose="02070309020205020404" pitchFamily="49" charset="0"/>
              </a:rPr>
              <a:t>102251</a:t>
            </a:r>
            <a:r>
              <a:rPr lang="en-US" sz="2800" b="0" dirty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  <a:r>
              <a:rPr lang="en-US" sz="2800" b="1" dirty="0">
                <a:solidFill>
                  <a:srgbClr val="000080"/>
                </a:solidFill>
                <a:latin typeface="Courier New" panose="02070309020205020404" pitchFamily="49" charset="0"/>
              </a:rPr>
              <a:t>RUN</a:t>
            </a:r>
            <a:r>
              <a:rPr lang="en-US" sz="2800" b="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marL="0" indent="0">
              <a:lnSpc>
                <a:spcPct val="170000"/>
              </a:lnSpc>
              <a:spcBef>
                <a:spcPts val="0"/>
              </a:spcBef>
              <a:buNone/>
            </a:pPr>
            <a:r>
              <a:rPr lang="en-CA" sz="2800" b="0" dirty="0">
                <a:solidFill>
                  <a:srgbClr val="0000FF"/>
                </a:solidFill>
                <a:latin typeface="Courier New" panose="02070309020205020404" pitchFamily="49" charset="0"/>
              </a:rPr>
              <a:t>FOOTNOTE</a:t>
            </a:r>
            <a:r>
              <a:rPr lang="en-CA" sz="2800" b="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marL="0" indent="0">
              <a:lnSpc>
                <a:spcPct val="170000"/>
              </a:lnSpc>
              <a:spcBef>
                <a:spcPts val="0"/>
              </a:spcBef>
              <a:buNone/>
            </a:pPr>
            <a:r>
              <a:rPr lang="en-CA" sz="2800" b="1" dirty="0">
                <a:solidFill>
                  <a:srgbClr val="000080"/>
                </a:solidFill>
                <a:latin typeface="Courier New" panose="02070309020205020404" pitchFamily="49" charset="0"/>
              </a:rPr>
              <a:t>RUN</a:t>
            </a:r>
            <a:r>
              <a:rPr lang="en-CA" sz="2800" b="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endParaRPr lang="en-CA" sz="1800" b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</a:pPr>
            <a:endParaRPr lang="en-CA" sz="1000" dirty="0">
              <a:solidFill>
                <a:schemeClr val="tx2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89A0A46-1933-47CD-9D1B-490F0E028B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540" y="4310765"/>
            <a:ext cx="3414764" cy="184032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DF94E89-D319-4F70-B4C7-29B471C376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1382" y="3831392"/>
            <a:ext cx="3438335" cy="2651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00830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506D940-CD1A-46A6-8495-AD6F6CF8B1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958000"/>
            <a:ext cx="12193200" cy="0"/>
          </a:xfrm>
          <a:prstGeom prst="line">
            <a:avLst/>
          </a:prstGeom>
          <a:ln w="95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B92258A8-6159-412F-95C2-04BDA97146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13A7816-7DCB-41F4-BC7A-CB944B731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0263E3C-E089-4D34-BBAA-F3D5A4F448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3995" y="0"/>
            <a:ext cx="0" cy="273600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9144E32D-C0DE-4D27-963B-A43CF13E66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27348" y="0"/>
            <a:ext cx="0" cy="273600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D52E1E1-1519-4BBF-8E5D-7B1F16C916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2744900"/>
            <a:ext cx="12193200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CF3C8EB-1217-4C14-80B7-0EFF5607E8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958000"/>
            <a:ext cx="12193200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 descr="Shape&#10;&#10;Description automatically generated with medium confidence">
            <a:extLst>
              <a:ext uri="{FF2B5EF4-FFF2-40B4-BE49-F238E27FC236}">
                <a16:creationId xmlns:a16="http://schemas.microsoft.com/office/drawing/2014/main" id="{7DA156B8-6572-48A6-BD43-66D968E5ED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84" y="0"/>
            <a:ext cx="12173416" cy="6868486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E2E5135F-7392-4923-8059-BAD351E2EE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41845" y="1887216"/>
            <a:ext cx="5259091" cy="3988398"/>
          </a:xfrm>
          <a:prstGeom prst="rect">
            <a:avLst/>
          </a:prstGeom>
        </p:spPr>
      </p:pic>
      <p:sp>
        <p:nvSpPr>
          <p:cNvPr id="37" name="Title 1">
            <a:extLst>
              <a:ext uri="{FF2B5EF4-FFF2-40B4-BE49-F238E27FC236}">
                <a16:creationId xmlns:a16="http://schemas.microsoft.com/office/drawing/2014/main" id="{2B1F9C89-AD8B-404D-8864-EFB23D49D9D7}"/>
              </a:ext>
            </a:extLst>
          </p:cNvPr>
          <p:cNvSpPr txBox="1">
            <a:spLocks/>
          </p:cNvSpPr>
          <p:nvPr/>
        </p:nvSpPr>
        <p:spPr>
          <a:xfrm>
            <a:off x="294324" y="4950460"/>
            <a:ext cx="11306174" cy="1745014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800" kern="1200">
                <a:solidFill>
                  <a:schemeClr val="tx2"/>
                </a:solidFill>
                <a:latin typeface="+mj-lt"/>
                <a:ea typeface="Microsoft Sans Serif" panose="020B0604020202020204" pitchFamily="34" charset="0"/>
                <a:cs typeface="Microsoft Sans Serif" panose="020B0604020202020204" pitchFamily="34" charset="0"/>
              </a:defRPr>
            </a:lvl1pPr>
          </a:lstStyle>
          <a:p>
            <a:r>
              <a:rPr lang="en-US" dirty="0">
                <a:solidFill>
                  <a:schemeClr val="bg2"/>
                </a:solidFill>
              </a:rPr>
              <a:t>Age Segment and Sales - Relationship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A1F7F25-6F23-4BE3-AEFD-2D7EEAC396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13975" y="112978"/>
            <a:ext cx="7164049" cy="168283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0623F07-92BE-4D04-8209-44CEE6FD9F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7459" y="1967641"/>
            <a:ext cx="4030231" cy="15545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A20228D-A9EA-4768-8EFB-5DC9267077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5444" y="3876785"/>
            <a:ext cx="4334260" cy="1633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43491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CFF384FA-A314-44A7-A8D0-A5B072C068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EF099B5-BAEA-4A20-8488-A0A5F0C828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511675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429383-B5FB-4205-AE7D-C9F69875B7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3025" y="360001"/>
            <a:ext cx="2725737" cy="2854800"/>
          </a:xfrm>
        </p:spPr>
        <p:txBody>
          <a:bodyPr anchor="t">
            <a:normAutofit/>
          </a:bodyPr>
          <a:lstStyle/>
          <a:p>
            <a:r>
              <a:rPr lang="en-US" sz="2400">
                <a:solidFill>
                  <a:schemeClr val="bg2"/>
                </a:solidFill>
              </a:rPr>
              <a:t>Conclusions</a:t>
            </a:r>
            <a:endParaRPr lang="en-CA" sz="2400">
              <a:solidFill>
                <a:schemeClr val="bg2"/>
              </a:solidFill>
            </a:endParaRPr>
          </a:p>
        </p:txBody>
      </p:sp>
      <p:pic>
        <p:nvPicPr>
          <p:cNvPr id="5" name="Picture 4" descr="Graph on document with pen">
            <a:extLst>
              <a:ext uri="{FF2B5EF4-FFF2-40B4-BE49-F238E27FC236}">
                <a16:creationId xmlns:a16="http://schemas.microsoft.com/office/drawing/2014/main" id="{49755800-8EC5-44CE-85C6-C45F48E443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316" r="5763" b="1"/>
          <a:stretch/>
        </p:blipFill>
        <p:spPr>
          <a:xfrm>
            <a:off x="899313" y="3639600"/>
            <a:ext cx="3612362" cy="3218400"/>
          </a:xfrm>
          <a:custGeom>
            <a:avLst/>
            <a:gdLst/>
            <a:ahLst/>
            <a:cxnLst/>
            <a:rect l="l" t="t" r="r" b="b"/>
            <a:pathLst>
              <a:path w="3612362" h="3218400">
                <a:moveTo>
                  <a:pt x="0" y="0"/>
                </a:moveTo>
                <a:lnTo>
                  <a:pt x="3612362" y="0"/>
                </a:lnTo>
                <a:lnTo>
                  <a:pt x="3612362" y="3218400"/>
                </a:lnTo>
                <a:lnTo>
                  <a:pt x="0" y="3218400"/>
                </a:lnTo>
                <a:close/>
              </a:path>
            </a:pathLst>
          </a:custGeom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319365C-02DA-4B2B-8177-5500163F3B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00000" y="0"/>
            <a:ext cx="0" cy="685800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3DA6B9F5-B493-48E9-9BCD-D4DDC22CE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98801" y="3639600"/>
            <a:ext cx="3612746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45594C-3F1B-4876-89C4-D93C94CCF4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9988" y="338400"/>
            <a:ext cx="6769100" cy="6063875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</a:rPr>
              <a:t>We can see that from the gathered data, there may be a trend of increase in activations in the beginning of year and in the middle.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</a:rPr>
              <a:t>It seems to be a threshold of 60 days in tenure that either makes customer's leave or stay in a long-term relationship at 60 days.</a:t>
            </a:r>
          </a:p>
          <a:p>
            <a:pPr marL="0" indent="0">
              <a:buNone/>
            </a:pPr>
            <a:endParaRPr lang="en-CA" sz="1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</a:rPr>
              <a:t>Account Status it's impacted by:</a:t>
            </a:r>
          </a:p>
          <a:p>
            <a:pPr marL="0" indent="0">
              <a:buNone/>
            </a:pPr>
            <a:r>
              <a:rPr lang="en-CA" sz="1800" dirty="0">
                <a:solidFill>
                  <a:srgbClr val="000000"/>
                </a:solidFill>
                <a:latin typeface="Courier New" panose="02070309020205020404" pitchFamily="49" charset="0"/>
              </a:rPr>
              <a:t>Good credit</a:t>
            </a:r>
          </a:p>
          <a:p>
            <a:pPr marL="0" indent="0">
              <a:buNone/>
            </a:pPr>
            <a:r>
              <a:rPr lang="en-CA" sz="1800" dirty="0">
                <a:solidFill>
                  <a:srgbClr val="000000"/>
                </a:solidFill>
                <a:latin typeface="Courier New" panose="02070309020205020404" pitchFamily="49" charset="0"/>
              </a:rPr>
              <a:t>Rate Plan</a:t>
            </a:r>
          </a:p>
          <a:p>
            <a:pPr marL="0" indent="0">
              <a:buNone/>
            </a:pPr>
            <a:r>
              <a:rPr lang="en-CA" sz="1800" dirty="0">
                <a:solidFill>
                  <a:srgbClr val="000000"/>
                </a:solidFill>
                <a:latin typeface="Courier New" panose="02070309020205020404" pitchFamily="49" charset="0"/>
              </a:rPr>
              <a:t>Dealer Type</a:t>
            </a:r>
          </a:p>
          <a:p>
            <a:pPr marL="0" indent="0">
              <a:buNone/>
            </a:pPr>
            <a:r>
              <a:rPr lang="en-CA" sz="1800" dirty="0">
                <a:solidFill>
                  <a:srgbClr val="000000"/>
                </a:solidFill>
                <a:latin typeface="Courier New" panose="02070309020205020404" pitchFamily="49" charset="0"/>
              </a:rPr>
              <a:t>Tenure(Segmented)</a:t>
            </a:r>
          </a:p>
          <a:p>
            <a:pPr marL="0" indent="0">
              <a:buNone/>
            </a:pPr>
            <a:r>
              <a:rPr lang="en-CA" sz="1800" dirty="0">
                <a:solidFill>
                  <a:srgbClr val="000000"/>
                </a:solidFill>
                <a:latin typeface="Courier New" panose="02070309020205020404" pitchFamily="49" charset="0"/>
              </a:rPr>
              <a:t>                                 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</a:rPr>
              <a:t>Segmented Tenure it's impacted by:</a:t>
            </a:r>
          </a:p>
          <a:p>
            <a:pPr marL="0" indent="0">
              <a:buNone/>
            </a:pPr>
            <a:r>
              <a:rPr lang="en-CA" sz="1800" dirty="0">
                <a:solidFill>
                  <a:srgbClr val="000000"/>
                </a:solidFill>
                <a:latin typeface="Courier New" panose="02070309020205020404" pitchFamily="49" charset="0"/>
              </a:rPr>
              <a:t>Good credit</a:t>
            </a:r>
          </a:p>
          <a:p>
            <a:pPr marL="0" indent="0">
              <a:buNone/>
            </a:pPr>
            <a:r>
              <a:rPr lang="en-CA" sz="1800" dirty="0">
                <a:solidFill>
                  <a:srgbClr val="000000"/>
                </a:solidFill>
                <a:latin typeface="Courier New" panose="02070309020205020404" pitchFamily="49" charset="0"/>
              </a:rPr>
              <a:t>Rate Plan</a:t>
            </a:r>
          </a:p>
          <a:p>
            <a:pPr marL="0" indent="0">
              <a:buNone/>
            </a:pPr>
            <a:r>
              <a:rPr lang="en-CA" sz="1800" dirty="0">
                <a:solidFill>
                  <a:srgbClr val="000000"/>
                </a:solidFill>
                <a:latin typeface="Courier New" panose="02070309020205020404" pitchFamily="49" charset="0"/>
              </a:rPr>
              <a:t>Dealer Type</a:t>
            </a:r>
          </a:p>
          <a:p>
            <a:pPr marL="0" indent="0">
              <a:buNone/>
            </a:pPr>
            <a:r>
              <a:rPr lang="en-CA" sz="1800" dirty="0">
                <a:solidFill>
                  <a:srgbClr val="000000"/>
                </a:solidFill>
                <a:latin typeface="Courier New" panose="02070309020205020404" pitchFamily="49" charset="0"/>
              </a:rPr>
              <a:t>                                               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</a:rPr>
              <a:t>Sales amount it's not impacted by Account Status, Good credit, or even Age.</a:t>
            </a:r>
            <a:endParaRPr lang="en-US" altLang="en-US" sz="3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66171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CFF384FA-A314-44A7-A8D0-A5B072C068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EF099B5-BAEA-4A20-8488-A0A5F0C828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511675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429383-B5FB-4205-AE7D-C9F69875B7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3025" y="360001"/>
            <a:ext cx="2725737" cy="2854800"/>
          </a:xfrm>
        </p:spPr>
        <p:txBody>
          <a:bodyPr anchor="t">
            <a:normAutofit/>
          </a:bodyPr>
          <a:lstStyle/>
          <a:p>
            <a:r>
              <a:rPr lang="en-US" sz="2400" dirty="0">
                <a:solidFill>
                  <a:schemeClr val="bg2"/>
                </a:solidFill>
              </a:rPr>
              <a:t>Recommendations</a:t>
            </a:r>
            <a:endParaRPr lang="en-CA" sz="2400" dirty="0">
              <a:solidFill>
                <a:schemeClr val="bg2"/>
              </a:solidFill>
            </a:endParaRPr>
          </a:p>
        </p:txBody>
      </p:sp>
      <p:pic>
        <p:nvPicPr>
          <p:cNvPr id="5" name="Picture 4" descr="Graph on document with pen">
            <a:extLst>
              <a:ext uri="{FF2B5EF4-FFF2-40B4-BE49-F238E27FC236}">
                <a16:creationId xmlns:a16="http://schemas.microsoft.com/office/drawing/2014/main" id="{49755800-8EC5-44CE-85C6-C45F48E443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316" r="5763" b="1"/>
          <a:stretch/>
        </p:blipFill>
        <p:spPr>
          <a:xfrm>
            <a:off x="899313" y="3639600"/>
            <a:ext cx="3612362" cy="3218400"/>
          </a:xfrm>
          <a:custGeom>
            <a:avLst/>
            <a:gdLst/>
            <a:ahLst/>
            <a:cxnLst/>
            <a:rect l="l" t="t" r="r" b="b"/>
            <a:pathLst>
              <a:path w="3612362" h="3218400">
                <a:moveTo>
                  <a:pt x="0" y="0"/>
                </a:moveTo>
                <a:lnTo>
                  <a:pt x="3612362" y="0"/>
                </a:lnTo>
                <a:lnTo>
                  <a:pt x="3612362" y="3218400"/>
                </a:lnTo>
                <a:lnTo>
                  <a:pt x="0" y="3218400"/>
                </a:lnTo>
                <a:close/>
              </a:path>
            </a:pathLst>
          </a:custGeom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319365C-02DA-4B2B-8177-5500163F3B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00000" y="0"/>
            <a:ext cx="0" cy="685800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3DA6B9F5-B493-48E9-9BCD-D4DDC22CE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98801" y="3639600"/>
            <a:ext cx="3612746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45594C-3F1B-4876-89C4-D93C94CCF4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9988" y="338400"/>
            <a:ext cx="6769100" cy="60638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</a:rPr>
              <a:t>Observe the increasing of deactivations in the last 6 months of 2000 and beginning of 2001.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</a:rPr>
              <a:t>Investigate further the type NEED of deactivations reasons to look for a direct marketing strategy.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</a:rPr>
              <a:t>Investigate further to see the threshold between a finer adjustment the credit score checking would bring benefits.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</a:rPr>
              <a:t>Investigate further Rate Plan 1 for its success with the customers to replicate its features into the other plans.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</a:rPr>
              <a:t>Investigate further  Dealer Type A1 for its success with the customers to replicate its features with other dealers.</a:t>
            </a:r>
          </a:p>
          <a:p>
            <a:pPr marL="0" indent="0">
              <a:buNone/>
            </a:pPr>
            <a:endParaRPr lang="en-CA" sz="1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</a:rPr>
              <a:t>Investigate further the Tenure Segments.</a:t>
            </a:r>
          </a:p>
        </p:txBody>
      </p:sp>
    </p:spTree>
    <p:extLst>
      <p:ext uri="{BB962C8B-B14F-4D97-AF65-F5344CB8AC3E}">
        <p14:creationId xmlns:p14="http://schemas.microsoft.com/office/powerpoint/2010/main" val="6902822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1AA0935-460F-4638-9E37-D59F2DEC0A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00000" y="0"/>
            <a:ext cx="0" cy="6858000"/>
          </a:xfrm>
          <a:prstGeom prst="line">
            <a:avLst/>
          </a:prstGeom>
          <a:ln w="95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17CF88AC-A971-44DC-BA93-F3613EE23C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823475C-4844-4D58-8C48-7D4EEDEE20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6114" y="1354566"/>
            <a:ext cx="11201127" cy="3773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2777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B83E14E-9D88-4B1C-855E-EC5752D459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FF384FA-A314-44A7-A8D0-A5B072C068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12125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B45E76-63F8-43A9-842C-DBE4B6B35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3025" y="324001"/>
            <a:ext cx="6326185" cy="2889100"/>
          </a:xfrm>
        </p:spPr>
        <p:txBody>
          <a:bodyPr anchor="t">
            <a:normAutofit/>
          </a:bodyPr>
          <a:lstStyle/>
          <a:p>
            <a:r>
              <a:rPr lang="en-US" sz="7200">
                <a:solidFill>
                  <a:schemeClr val="bg2"/>
                </a:solidFill>
              </a:rPr>
              <a:t>EDA</a:t>
            </a:r>
            <a:endParaRPr lang="en-CA" sz="7200">
              <a:solidFill>
                <a:schemeClr val="bg2"/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E16A0CF-5C45-4C67-B904-B8F4353D8C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98800" y="3639600"/>
            <a:ext cx="7213321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1E459C4-D6A3-4184-9125-5DEBE3B7BE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00000" y="0"/>
            <a:ext cx="0" cy="685800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255FA39-4085-485A-A827-3B7257409C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2912" y="4286661"/>
            <a:ext cx="6325866" cy="1929388"/>
          </a:xfrm>
          <a:custGeom>
            <a:avLst/>
            <a:gdLst/>
            <a:ahLst/>
            <a:cxnLst/>
            <a:rect l="l" t="t" r="r" b="b"/>
            <a:pathLst>
              <a:path w="7212555" h="3218400">
                <a:moveTo>
                  <a:pt x="0" y="0"/>
                </a:moveTo>
                <a:lnTo>
                  <a:pt x="7212555" y="0"/>
                </a:lnTo>
                <a:lnTo>
                  <a:pt x="7212555" y="3218400"/>
                </a:lnTo>
                <a:lnTo>
                  <a:pt x="0" y="3218400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17F0A6-444E-4B25-98F0-2014A2C86E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80438" y="378000"/>
            <a:ext cx="3168650" cy="6063875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CA" sz="1800" b="0" dirty="0">
                <a:solidFill>
                  <a:srgbClr val="008000"/>
                </a:solidFill>
                <a:latin typeface="Courier New" panose="02070309020205020404" pitchFamily="49" charset="0"/>
              </a:rPr>
              <a:t>/*Account Number*/</a:t>
            </a:r>
            <a:endParaRPr lang="en-CA" sz="1800" b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CA" sz="1800" b="0" dirty="0">
                <a:solidFill>
                  <a:srgbClr val="0000FF"/>
                </a:solidFill>
                <a:latin typeface="Courier New" panose="02070309020205020404" pitchFamily="49" charset="0"/>
              </a:rPr>
              <a:t>TITLE1</a:t>
            </a:r>
            <a:r>
              <a:rPr lang="en-CA" sz="1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1800" b="0" dirty="0">
                <a:solidFill>
                  <a:srgbClr val="800080"/>
                </a:solidFill>
                <a:latin typeface="Courier New" panose="02070309020205020404" pitchFamily="49" charset="0"/>
              </a:rPr>
              <a:t>"Account Number"</a:t>
            </a:r>
            <a:r>
              <a:rPr lang="en-CA" sz="1800" b="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CA" sz="1800" b="1" dirty="0">
                <a:solidFill>
                  <a:srgbClr val="000080"/>
                </a:solidFill>
                <a:latin typeface="Courier New" panose="02070309020205020404" pitchFamily="49" charset="0"/>
              </a:rPr>
              <a:t>PROC</a:t>
            </a:r>
            <a:r>
              <a:rPr lang="en-CA" sz="1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1800" b="1" dirty="0">
                <a:solidFill>
                  <a:srgbClr val="000080"/>
                </a:solidFill>
                <a:latin typeface="Courier New" panose="02070309020205020404" pitchFamily="49" charset="0"/>
              </a:rPr>
              <a:t>SQL</a:t>
            </a:r>
            <a:r>
              <a:rPr lang="en-CA" sz="1800" b="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CA" sz="1800" b="0" dirty="0">
                <a:solidFill>
                  <a:srgbClr val="0000FF"/>
                </a:solidFill>
                <a:latin typeface="Courier New" panose="02070309020205020404" pitchFamily="49" charset="0"/>
              </a:rPr>
              <a:t>TITLE2</a:t>
            </a:r>
            <a:r>
              <a:rPr lang="en-CA" sz="1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1800" b="0" dirty="0">
                <a:solidFill>
                  <a:srgbClr val="800080"/>
                </a:solidFill>
                <a:latin typeface="Courier New" panose="02070309020205020404" pitchFamily="49" charset="0"/>
              </a:rPr>
              <a:t>"DUPLICATES?"</a:t>
            </a:r>
            <a:r>
              <a:rPr lang="en-CA" sz="1800" b="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CA" sz="1800" b="0" dirty="0">
                <a:solidFill>
                  <a:srgbClr val="0000FF"/>
                </a:solidFill>
                <a:latin typeface="Courier New" panose="02070309020205020404" pitchFamily="49" charset="0"/>
              </a:rPr>
              <a:t>SELECT</a:t>
            </a:r>
            <a:r>
              <a:rPr lang="en-CA" sz="1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r>
              <a:rPr lang="en-US" sz="1800" b="0" dirty="0">
                <a:solidFill>
                  <a:srgbClr val="000000"/>
                </a:solidFill>
                <a:latin typeface="Courier New" panose="02070309020205020404" pitchFamily="49" charset="0"/>
              </a:rPr>
              <a:t>COUNT(</a:t>
            </a:r>
            <a:r>
              <a:rPr lang="en-US" sz="1800" b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Acctno</a:t>
            </a:r>
            <a:r>
              <a:rPr lang="en-US" sz="1800" b="0" dirty="0">
                <a:solidFill>
                  <a:srgbClr val="000000"/>
                </a:solidFill>
                <a:latin typeface="Courier New" panose="02070309020205020404" pitchFamily="49" charset="0"/>
              </a:rPr>
              <a:t>) </a:t>
            </a:r>
            <a:r>
              <a:rPr lang="en-US" sz="1800" b="0" dirty="0">
                <a:solidFill>
                  <a:srgbClr val="0000FF"/>
                </a:solidFill>
                <a:latin typeface="Courier New" panose="02070309020205020404" pitchFamily="49" charset="0"/>
              </a:rPr>
              <a:t>AS</a:t>
            </a:r>
            <a:r>
              <a:rPr lang="en-US" sz="1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800" b="0" dirty="0">
                <a:solidFill>
                  <a:srgbClr val="800080"/>
                </a:solidFill>
                <a:latin typeface="Courier New" panose="02070309020205020404" pitchFamily="49" charset="0"/>
              </a:rPr>
              <a:t>"TOTAL # </a:t>
            </a:r>
            <a:r>
              <a:rPr lang="en-US" sz="1800" b="0" dirty="0" err="1">
                <a:solidFill>
                  <a:srgbClr val="800080"/>
                </a:solidFill>
                <a:latin typeface="Courier New" panose="02070309020205020404" pitchFamily="49" charset="0"/>
              </a:rPr>
              <a:t>ACCOUNTS"n</a:t>
            </a:r>
            <a:r>
              <a:rPr lang="en-US" sz="1800" b="0" dirty="0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</a:p>
          <a:p>
            <a:pPr marL="0" indent="0">
              <a:buNone/>
            </a:pPr>
            <a:r>
              <a:rPr lang="en-US" sz="1800" b="0" dirty="0">
                <a:solidFill>
                  <a:srgbClr val="000000"/>
                </a:solidFill>
                <a:latin typeface="Courier New" panose="02070309020205020404" pitchFamily="49" charset="0"/>
              </a:rPr>
              <a:t>COUNT(</a:t>
            </a:r>
            <a:r>
              <a:rPr lang="en-US" sz="1800" b="0" dirty="0">
                <a:solidFill>
                  <a:srgbClr val="0000FF"/>
                </a:solidFill>
                <a:latin typeface="Courier New" panose="02070309020205020404" pitchFamily="49" charset="0"/>
              </a:rPr>
              <a:t>DISTINCT</a:t>
            </a:r>
            <a:r>
              <a:rPr lang="en-US" sz="1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800" b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Acctno</a:t>
            </a:r>
            <a:r>
              <a:rPr lang="en-US" sz="1800" b="0" dirty="0">
                <a:solidFill>
                  <a:srgbClr val="000000"/>
                </a:solidFill>
                <a:latin typeface="Courier New" panose="02070309020205020404" pitchFamily="49" charset="0"/>
              </a:rPr>
              <a:t>) </a:t>
            </a:r>
            <a:r>
              <a:rPr lang="en-US" sz="1800" b="0" dirty="0">
                <a:solidFill>
                  <a:srgbClr val="0000FF"/>
                </a:solidFill>
                <a:latin typeface="Courier New" panose="02070309020205020404" pitchFamily="49" charset="0"/>
              </a:rPr>
              <a:t>AS</a:t>
            </a:r>
            <a:r>
              <a:rPr lang="en-US" sz="1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800" b="0" dirty="0">
                <a:solidFill>
                  <a:srgbClr val="800080"/>
                </a:solidFill>
                <a:latin typeface="Courier New" panose="02070309020205020404" pitchFamily="49" charset="0"/>
              </a:rPr>
              <a:t>"TOTAL # DISTINCT </a:t>
            </a:r>
            <a:r>
              <a:rPr lang="en-US" sz="1800" b="0" dirty="0" err="1">
                <a:solidFill>
                  <a:srgbClr val="800080"/>
                </a:solidFill>
                <a:latin typeface="Courier New" panose="02070309020205020404" pitchFamily="49" charset="0"/>
              </a:rPr>
              <a:t>ACCOUNTS"n</a:t>
            </a:r>
            <a:r>
              <a:rPr lang="en-US" sz="1800" b="0" dirty="0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</a:p>
          <a:p>
            <a:pPr marL="0" indent="0">
              <a:buNone/>
            </a:pPr>
            <a:r>
              <a:rPr lang="en-CA" sz="1800" b="0" dirty="0">
                <a:solidFill>
                  <a:srgbClr val="0000FF"/>
                </a:solidFill>
                <a:latin typeface="Courier New" panose="02070309020205020404" pitchFamily="49" charset="0"/>
              </a:rPr>
              <a:t>CASE</a:t>
            </a:r>
            <a:r>
              <a:rPr lang="en-CA" sz="1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r>
              <a:rPr lang="en-US" sz="1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800" b="0" dirty="0">
                <a:solidFill>
                  <a:srgbClr val="0000FF"/>
                </a:solidFill>
                <a:latin typeface="Courier New" panose="02070309020205020404" pitchFamily="49" charset="0"/>
              </a:rPr>
              <a:t>WHEN</a:t>
            </a:r>
            <a:r>
              <a:rPr lang="en-US" sz="1800" b="0" dirty="0">
                <a:solidFill>
                  <a:srgbClr val="000000"/>
                </a:solidFill>
                <a:latin typeface="Courier New" panose="02070309020205020404" pitchFamily="49" charset="0"/>
              </a:rPr>
              <a:t> COUNT(</a:t>
            </a:r>
            <a:r>
              <a:rPr lang="en-US" sz="1800" b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Acctno</a:t>
            </a:r>
            <a:r>
              <a:rPr lang="en-US" sz="1800" b="0" dirty="0">
                <a:solidFill>
                  <a:srgbClr val="000000"/>
                </a:solidFill>
                <a:latin typeface="Courier New" panose="02070309020205020404" pitchFamily="49" charset="0"/>
              </a:rPr>
              <a:t>) = COUNT(</a:t>
            </a:r>
            <a:r>
              <a:rPr lang="en-US" sz="1800" b="0" dirty="0">
                <a:solidFill>
                  <a:srgbClr val="0000FF"/>
                </a:solidFill>
                <a:latin typeface="Courier New" panose="02070309020205020404" pitchFamily="49" charset="0"/>
              </a:rPr>
              <a:t>DISTINCT</a:t>
            </a:r>
            <a:r>
              <a:rPr lang="en-US" sz="1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800" b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Acctno</a:t>
            </a:r>
            <a:r>
              <a:rPr lang="en-US" sz="1800" b="0" dirty="0">
                <a:solidFill>
                  <a:srgbClr val="000000"/>
                </a:solidFill>
                <a:latin typeface="Courier New" panose="02070309020205020404" pitchFamily="49" charset="0"/>
              </a:rPr>
              <a:t>) </a:t>
            </a:r>
          </a:p>
          <a:p>
            <a:pPr marL="0" indent="0">
              <a:buNone/>
            </a:pPr>
            <a:r>
              <a:rPr lang="en-US" sz="1800" b="0" dirty="0">
                <a:solidFill>
                  <a:srgbClr val="0000FF"/>
                </a:solidFill>
                <a:latin typeface="Courier New" panose="02070309020205020404" pitchFamily="49" charset="0"/>
              </a:rPr>
              <a:t> THEN</a:t>
            </a:r>
            <a:r>
              <a:rPr lang="en-US" sz="1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800" b="0" dirty="0">
                <a:solidFill>
                  <a:srgbClr val="800080"/>
                </a:solidFill>
                <a:latin typeface="Courier New" panose="02070309020205020404" pitchFamily="49" charset="0"/>
              </a:rPr>
              <a:t>"There's no duplicates in data set."</a:t>
            </a:r>
            <a:endParaRPr lang="en-US" sz="1800" b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800" b="0" dirty="0">
                <a:solidFill>
                  <a:srgbClr val="0000FF"/>
                </a:solidFill>
                <a:latin typeface="Courier New" panose="02070309020205020404" pitchFamily="49" charset="0"/>
              </a:rPr>
              <a:t>ELSE</a:t>
            </a:r>
            <a:r>
              <a:rPr lang="en-US" sz="1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800" b="0" dirty="0">
                <a:solidFill>
                  <a:srgbClr val="800080"/>
                </a:solidFill>
                <a:latin typeface="Courier New" panose="02070309020205020404" pitchFamily="49" charset="0"/>
              </a:rPr>
              <a:t>"There are duplicates in data set."</a:t>
            </a:r>
            <a:endParaRPr lang="en-US" sz="1800" b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CA" sz="1800" b="0" dirty="0">
                <a:solidFill>
                  <a:srgbClr val="0000FF"/>
                </a:solidFill>
                <a:latin typeface="Courier New" panose="02070309020205020404" pitchFamily="49" charset="0"/>
              </a:rPr>
              <a:t>END</a:t>
            </a:r>
            <a:r>
              <a:rPr lang="en-CA" sz="1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1800" b="0" dirty="0">
                <a:solidFill>
                  <a:srgbClr val="0000FF"/>
                </a:solidFill>
                <a:latin typeface="Courier New" panose="02070309020205020404" pitchFamily="49" charset="0"/>
              </a:rPr>
              <a:t>AS</a:t>
            </a:r>
            <a:r>
              <a:rPr lang="en-CA" sz="1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1800" b="0" dirty="0">
                <a:solidFill>
                  <a:srgbClr val="800080"/>
                </a:solidFill>
                <a:latin typeface="Courier New" panose="02070309020205020404" pitchFamily="49" charset="0"/>
              </a:rPr>
              <a:t>"</a:t>
            </a:r>
            <a:r>
              <a:rPr lang="en-CA" sz="1800" b="0" dirty="0" err="1">
                <a:solidFill>
                  <a:srgbClr val="800080"/>
                </a:solidFill>
                <a:latin typeface="Courier New" panose="02070309020205020404" pitchFamily="49" charset="0"/>
              </a:rPr>
              <a:t>DUPLICATES?"n</a:t>
            </a:r>
            <a:endParaRPr lang="en-CA" sz="1800" b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CA" sz="1800" b="0" dirty="0">
                <a:solidFill>
                  <a:srgbClr val="0000FF"/>
                </a:solidFill>
                <a:latin typeface="Courier New" panose="02070309020205020404" pitchFamily="49" charset="0"/>
              </a:rPr>
              <a:t>FROM</a:t>
            </a:r>
            <a:r>
              <a:rPr lang="en-CA" sz="1800" b="0" dirty="0">
                <a:solidFill>
                  <a:srgbClr val="000000"/>
                </a:solidFill>
                <a:latin typeface="Courier New" panose="02070309020205020404" pitchFamily="49" charset="0"/>
              </a:rPr>
              <a:t> PERM.CRM;</a:t>
            </a:r>
          </a:p>
          <a:p>
            <a:pPr marL="0" indent="0">
              <a:buNone/>
            </a:pPr>
            <a:r>
              <a:rPr lang="en-CA" sz="1800" b="1" dirty="0">
                <a:solidFill>
                  <a:srgbClr val="000080"/>
                </a:solidFill>
                <a:latin typeface="Courier New" panose="02070309020205020404" pitchFamily="49" charset="0"/>
              </a:rPr>
              <a:t>QUIT</a:t>
            </a:r>
            <a:r>
              <a:rPr lang="en-CA" sz="1800" b="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>
              <a:lnSpc>
                <a:spcPct val="110000"/>
              </a:lnSpc>
            </a:pPr>
            <a:endParaRPr lang="en-CA" sz="11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56217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CFF384FA-A314-44A7-A8D0-A5B072C068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F207D4E-9AD2-486E-974F-2A1243D8B6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31190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37A010-DB2E-4CB9-937D-F44E945370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121" y="115264"/>
            <a:ext cx="4525960" cy="2889100"/>
          </a:xfrm>
        </p:spPr>
        <p:txBody>
          <a:bodyPr vert="horz" wrap="square" lIns="0" tIns="0" rIns="0" bIns="0" rtlCol="0" anchor="t" anchorCtr="0">
            <a:normAutofit fontScale="90000"/>
          </a:bodyPr>
          <a:lstStyle/>
          <a:p>
            <a:r>
              <a:rPr lang="en-US" dirty="0">
                <a:solidFill>
                  <a:schemeClr val="bg2"/>
                </a:solidFill>
              </a:rPr>
              <a:t>D</a:t>
            </a:r>
            <a:br>
              <a:rPr lang="en-US" dirty="0">
                <a:solidFill>
                  <a:schemeClr val="bg2"/>
                </a:solidFill>
              </a:rPr>
            </a:br>
            <a:r>
              <a:rPr lang="en-US" dirty="0">
                <a:solidFill>
                  <a:schemeClr val="bg2"/>
                </a:solidFill>
              </a:rPr>
              <a:t>a</a:t>
            </a:r>
            <a:br>
              <a:rPr lang="en-US" dirty="0">
                <a:solidFill>
                  <a:schemeClr val="bg2"/>
                </a:solidFill>
              </a:rPr>
            </a:br>
            <a:r>
              <a:rPr lang="en-US" dirty="0">
                <a:solidFill>
                  <a:schemeClr val="bg2"/>
                </a:solidFill>
              </a:rPr>
              <a:t>t</a:t>
            </a:r>
            <a:br>
              <a:rPr lang="en-US" dirty="0">
                <a:solidFill>
                  <a:schemeClr val="bg2"/>
                </a:solidFill>
              </a:rPr>
            </a:br>
            <a:r>
              <a:rPr lang="en-US" dirty="0">
                <a:solidFill>
                  <a:schemeClr val="bg2"/>
                </a:solidFill>
              </a:rPr>
              <a:t>e</a:t>
            </a:r>
            <a:br>
              <a:rPr lang="en-US" dirty="0">
                <a:solidFill>
                  <a:schemeClr val="bg2"/>
                </a:solidFill>
              </a:rPr>
            </a:br>
            <a:r>
              <a:rPr lang="en-US" dirty="0">
                <a:solidFill>
                  <a:schemeClr val="bg2"/>
                </a:solidFill>
              </a:rPr>
              <a:t>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2451E4F-A3F0-4FA6-8069-5F0772BE72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9605" y="3764278"/>
            <a:ext cx="1470417" cy="2928632"/>
          </a:xfrm>
          <a:custGeom>
            <a:avLst/>
            <a:gdLst/>
            <a:ahLst/>
            <a:cxnLst/>
            <a:rect l="l" t="t" r="r" b="b"/>
            <a:pathLst>
              <a:path w="2705746" h="3218400">
                <a:moveTo>
                  <a:pt x="0" y="0"/>
                </a:moveTo>
                <a:lnTo>
                  <a:pt x="2705746" y="0"/>
                </a:lnTo>
                <a:lnTo>
                  <a:pt x="2705746" y="3218400"/>
                </a:lnTo>
                <a:lnTo>
                  <a:pt x="0" y="3218400"/>
                </a:lnTo>
                <a:close/>
              </a:path>
            </a:pathLst>
          </a:cu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5FA501A-C142-4CA0-AB2E-A318D131D2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604619" y="3639600"/>
            <a:ext cx="0" cy="321840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69A908C-2371-48E1-854E-E971E9A05E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98800" y="3639600"/>
            <a:ext cx="5412909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D06F90E-0AF5-42B7-98C3-78F161A5E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00000" y="0"/>
            <a:ext cx="0" cy="685800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9AF1E39-1B29-43CA-87BB-C5058AD8BE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60787" y="3920174"/>
            <a:ext cx="2335213" cy="868799"/>
          </a:xfrm>
          <a:custGeom>
            <a:avLst/>
            <a:gdLst/>
            <a:ahLst/>
            <a:cxnLst/>
            <a:rect l="l" t="t" r="r" b="b"/>
            <a:pathLst>
              <a:path w="2705746" h="3218400">
                <a:moveTo>
                  <a:pt x="0" y="0"/>
                </a:moveTo>
                <a:lnTo>
                  <a:pt x="2705746" y="0"/>
                </a:lnTo>
                <a:lnTo>
                  <a:pt x="2705746" y="3218400"/>
                </a:lnTo>
                <a:lnTo>
                  <a:pt x="0" y="3218400"/>
                </a:lnTo>
                <a:close/>
              </a:path>
            </a:pathLst>
          </a:cu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727876F-0C46-468F-8F79-23BB1AF40547}"/>
              </a:ext>
            </a:extLst>
          </p:cNvPr>
          <p:cNvSpPr txBox="1"/>
          <p:nvPr/>
        </p:nvSpPr>
        <p:spPr>
          <a:xfrm>
            <a:off x="6541021" y="115264"/>
            <a:ext cx="5208067" cy="657764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r>
              <a:rPr lang="en-CA" sz="800" dirty="0">
                <a:solidFill>
                  <a:srgbClr val="008000"/>
                </a:solidFill>
                <a:latin typeface="Courier New" panose="02070309020205020404" pitchFamily="49" charset="0"/>
              </a:rPr>
              <a:t>/*Dates*/</a:t>
            </a:r>
            <a:endParaRPr lang="en-CA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b="1" dirty="0">
                <a:solidFill>
                  <a:srgbClr val="000080"/>
                </a:solidFill>
                <a:latin typeface="Courier New" panose="02070309020205020404" pitchFamily="49" charset="0"/>
              </a:rPr>
              <a:t>%MACRO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DATES(DATA,VAR);</a:t>
            </a:r>
          </a:p>
          <a:p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TITLE1 </a:t>
            </a:r>
            <a:r>
              <a:rPr lang="en-CA" sz="800" b="0" dirty="0">
                <a:solidFill>
                  <a:srgbClr val="800080"/>
                </a:solidFill>
                <a:latin typeface="Courier New" panose="02070309020205020404" pitchFamily="49" charset="0"/>
              </a:rPr>
              <a:t>" ANALYSIS OF &amp;VAR"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r>
              <a:rPr lang="en-CA" sz="800" b="0" dirty="0">
                <a:solidFill>
                  <a:srgbClr val="008000"/>
                </a:solidFill>
                <a:latin typeface="Courier New" panose="02070309020205020404" pitchFamily="49" charset="0"/>
              </a:rPr>
              <a:t>/*MINIMUM AND MAXIMUM DATES*/</a:t>
            </a:r>
            <a:endParaRPr lang="en-CA" sz="800" b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TITLE2 </a:t>
            </a:r>
            <a:r>
              <a:rPr lang="en-US" sz="800" b="0" dirty="0">
                <a:solidFill>
                  <a:srgbClr val="800080"/>
                </a:solidFill>
                <a:latin typeface="Courier New" panose="02070309020205020404" pitchFamily="49" charset="0"/>
              </a:rPr>
              <a:t>"MINIMUM AND MAXIMUM ACTIVATION DATES"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endParaRPr lang="en-CA" sz="800" b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b="0" dirty="0">
                <a:solidFill>
                  <a:srgbClr val="008000"/>
                </a:solidFill>
                <a:latin typeface="Courier New" panose="02070309020205020404" pitchFamily="49" charset="0"/>
              </a:rPr>
              <a:t>/*# OBS, MIN, AND MAX*/</a:t>
            </a:r>
            <a:endParaRPr lang="en-CA" sz="800" b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PROC SUMMARY DATA = &amp;DATA;</a:t>
            </a:r>
          </a:p>
          <a:p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VAR &amp;VAR;</a:t>
            </a:r>
          </a:p>
          <a:p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OUTPUT OUT = DATE_ACT N = N_OBS MIN=MIN MAX=MAX;</a:t>
            </a:r>
          </a:p>
          <a:p>
            <a:endParaRPr lang="en-CA" sz="800" b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PROC PRINT; VAR MIN MAX; RUN;</a:t>
            </a:r>
          </a:p>
          <a:p>
            <a:endParaRPr lang="en-CA" sz="800" b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PROC FREQ DATA = &amp;DATA;</a:t>
            </a:r>
          </a:p>
          <a:p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FOOTNOTE </a:t>
            </a:r>
            <a:r>
              <a:rPr lang="en-CA" sz="800" b="0" dirty="0">
                <a:solidFill>
                  <a:srgbClr val="800080"/>
                </a:solidFill>
                <a:latin typeface="Courier New" panose="02070309020205020404" pitchFamily="49" charset="0"/>
              </a:rPr>
              <a:t>"*10 FIRST OBSERVATIONS"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TABLES &amp;VAR/ OUT = FREQ_DATE NOPRINT; RUN; 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TITLE2;FOOTNOTE;</a:t>
            </a:r>
          </a:p>
          <a:p>
            <a:endParaRPr lang="en-CA" sz="800" b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PROC SQL;</a:t>
            </a:r>
          </a:p>
          <a:p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CREATE TABLE FREQ_DATE_&amp;VAR AS</a:t>
            </a:r>
          </a:p>
          <a:p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SELECT &amp;VAR, </a:t>
            </a:r>
          </a:p>
          <a:p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COUNT</a:t>
            </a:r>
          </a:p>
          <a:p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FROM FREQ_DATE</a:t>
            </a:r>
          </a:p>
          <a:p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WHERE NOT MISSING(&amp;VAR);</a:t>
            </a:r>
          </a:p>
          <a:p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QUIT;</a:t>
            </a:r>
          </a:p>
          <a:p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PROC SQL NOPRINT;</a:t>
            </a:r>
          </a:p>
          <a:p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SELECT MAX(COUNT) INTO: MAX1</a:t>
            </a:r>
          </a:p>
          <a:p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FROM FREQ_DATE</a:t>
            </a:r>
          </a:p>
          <a:p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WHERE NOT MISSING(&amp;VAR);</a:t>
            </a:r>
          </a:p>
          <a:p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QUIT; </a:t>
            </a:r>
          </a:p>
          <a:p>
            <a:endParaRPr lang="en-CA" sz="800" b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TITLE </a:t>
            </a:r>
            <a:r>
              <a:rPr lang="en-CA" sz="800" b="0" dirty="0">
                <a:solidFill>
                  <a:srgbClr val="800080"/>
                </a:solidFill>
                <a:latin typeface="Courier New" panose="02070309020205020404" pitchFamily="49" charset="0"/>
              </a:rPr>
              <a:t>"FREQUENCY OF &amp;VAR"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FOOTNOTE </a:t>
            </a:r>
            <a:r>
              <a:rPr lang="en-CA" sz="800" b="0" dirty="0">
                <a:solidFill>
                  <a:srgbClr val="800080"/>
                </a:solidFill>
                <a:latin typeface="Courier New" panose="02070309020205020404" pitchFamily="49" charset="0"/>
              </a:rPr>
              <a:t>"FIRST 10 OBSERVATIONS"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PROC PRINT DATA = FREQ_DATE_&amp;VAR (OBS=</a:t>
            </a:r>
            <a:r>
              <a:rPr lang="en-CA" sz="800" b="1" dirty="0">
                <a:solidFill>
                  <a:srgbClr val="008080"/>
                </a:solidFill>
                <a:latin typeface="Courier New" panose="02070309020205020404" pitchFamily="49" charset="0"/>
              </a:rPr>
              <a:t>10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RUN; FOOTNOTE;</a:t>
            </a:r>
          </a:p>
          <a:p>
            <a:endParaRPr lang="en-CA" sz="800" b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PROC SGPLOT DATA = FREQ_DATE_&amp;VAR;</a:t>
            </a:r>
          </a:p>
          <a:p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TITLE </a:t>
            </a:r>
            <a:r>
              <a:rPr lang="en-US" sz="800" b="0" dirty="0">
                <a:solidFill>
                  <a:srgbClr val="800080"/>
                </a:solidFill>
                <a:latin typeface="Courier New" panose="02070309020205020404" pitchFamily="49" charset="0"/>
              </a:rPr>
              <a:t>"FREQUENCY OF &amp;VAR PER DATE"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SERIES X= &amp;VAR Y= COUNT;</a:t>
            </a:r>
          </a:p>
          <a:p>
            <a:r>
              <a:rPr lang="en-US" sz="800" b="0" dirty="0">
                <a:solidFill>
                  <a:srgbClr val="008000"/>
                </a:solidFill>
                <a:latin typeface="Courier New" panose="02070309020205020404" pitchFamily="49" charset="0"/>
              </a:rPr>
              <a:t>/*SERIES X= </a:t>
            </a:r>
            <a:r>
              <a:rPr lang="en-US" sz="800" b="0" dirty="0" err="1">
                <a:solidFill>
                  <a:srgbClr val="008000"/>
                </a:solidFill>
                <a:latin typeface="Courier New" panose="02070309020205020404" pitchFamily="49" charset="0"/>
              </a:rPr>
              <a:t>Actdt</a:t>
            </a:r>
            <a:r>
              <a:rPr lang="en-US" sz="800" b="0" dirty="0">
                <a:solidFill>
                  <a:srgbClr val="008000"/>
                </a:solidFill>
                <a:latin typeface="Courier New" panose="02070309020205020404" pitchFamily="49" charset="0"/>
              </a:rPr>
              <a:t> Y= COUNT / GROUP = DEACTIVATE ;*/*LOOK FOR BIVARIATE;</a:t>
            </a:r>
            <a:endParaRPr lang="en-US" sz="800" b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REFLINE &amp;MAX1 / AXIS=Y </a:t>
            </a:r>
          </a:p>
          <a:p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LINEATTRS=(THICKNESS=</a:t>
            </a:r>
            <a:r>
              <a:rPr lang="en-US" sz="800" b="1" dirty="0">
                <a:solidFill>
                  <a:srgbClr val="008080"/>
                </a:solidFill>
                <a:latin typeface="Courier New" panose="02070309020205020404" pitchFamily="49" charset="0"/>
              </a:rPr>
              <a:t>2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COLOR=RED PATTERN=DASH)</a:t>
            </a:r>
          </a:p>
          <a:p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LABEL=(</a:t>
            </a:r>
            <a:r>
              <a:rPr lang="en-CA" sz="800" b="0" dirty="0">
                <a:solidFill>
                  <a:srgbClr val="800080"/>
                </a:solidFill>
                <a:latin typeface="Courier New" panose="02070309020205020404" pitchFamily="49" charset="0"/>
              </a:rPr>
              <a:t>"MAX"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YAXIS GRID OFFSETMAX=</a:t>
            </a:r>
            <a:r>
              <a:rPr lang="en-CA" sz="800" b="1" dirty="0">
                <a:solidFill>
                  <a:srgbClr val="008080"/>
                </a:solidFill>
                <a:latin typeface="Courier New" panose="02070309020205020404" pitchFamily="49" charset="0"/>
              </a:rPr>
              <a:t>0.05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RUN;</a:t>
            </a:r>
          </a:p>
          <a:p>
            <a:endParaRPr lang="en-CA" sz="800" b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TITLE </a:t>
            </a:r>
            <a:r>
              <a:rPr lang="en-US" sz="800" b="0" dirty="0">
                <a:solidFill>
                  <a:srgbClr val="800080"/>
                </a:solidFill>
                <a:latin typeface="Courier New" panose="02070309020205020404" pitchFamily="49" charset="0"/>
              </a:rPr>
              <a:t>"DAY WITH MOST #"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PROC SQL;</a:t>
            </a:r>
          </a:p>
          <a:p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SELECT &amp;VAR</a:t>
            </a:r>
          </a:p>
          <a:p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FROM FREQ_DATE_&amp;VAR</a:t>
            </a:r>
          </a:p>
          <a:p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HAVING MAX(COUNT)=COUNT;</a:t>
            </a:r>
          </a:p>
          <a:p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QUIT;TITLE;</a:t>
            </a:r>
          </a:p>
          <a:p>
            <a:r>
              <a:rPr lang="en-CA" sz="800" b="1" dirty="0">
                <a:solidFill>
                  <a:srgbClr val="000080"/>
                </a:solidFill>
                <a:latin typeface="Courier New" panose="02070309020205020404" pitchFamily="49" charset="0"/>
              </a:rPr>
              <a:t>%MEND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DATES;</a:t>
            </a:r>
          </a:p>
          <a:p>
            <a:endParaRPr lang="en-CA" sz="800" b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%</a:t>
            </a:r>
            <a:r>
              <a:rPr lang="en-CA" sz="800" b="1" i="1" dirty="0">
                <a:solidFill>
                  <a:srgbClr val="000000"/>
                </a:solidFill>
                <a:latin typeface="Courier New" panose="02070309020205020404" pitchFamily="49" charset="0"/>
              </a:rPr>
              <a:t>DATES</a:t>
            </a:r>
            <a:r>
              <a:rPr lang="en-CA" sz="800" b="0" i="0" dirty="0">
                <a:solidFill>
                  <a:srgbClr val="000000"/>
                </a:solidFill>
                <a:latin typeface="Courier New" panose="02070309020205020404" pitchFamily="49" charset="0"/>
              </a:rPr>
              <a:t>(PERM.CRM,DEACTDT);</a:t>
            </a:r>
            <a:endParaRPr lang="en-US" sz="800" dirty="0">
              <a:solidFill>
                <a:schemeClr val="tx2"/>
              </a:solidFill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296F98A-2B30-4675-B1A5-F63ED2A035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10565" y="182453"/>
            <a:ext cx="4388108" cy="329916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58BD40A-6F7E-4D92-9A31-464F56304F3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23818" y="4941265"/>
            <a:ext cx="2206754" cy="1114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1561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4" name="Rectangle 63">
            <a:extLst>
              <a:ext uri="{FF2B5EF4-FFF2-40B4-BE49-F238E27FC236}">
                <a16:creationId xmlns:a16="http://schemas.microsoft.com/office/drawing/2014/main" id="{CFF384FA-A314-44A7-A8D0-A5B072C068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2F207D4E-9AD2-486E-974F-2A1243D8B6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511675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DDABEAEC-86D5-402A-A094-1496818B03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00000" y="0"/>
            <a:ext cx="0" cy="685800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4A0B0B18-A097-4B90-8493-769B2B81F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98800" y="3639600"/>
            <a:ext cx="11293200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6D5F2437-E140-4495-9305-6012166652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511675" y="0"/>
            <a:ext cx="0" cy="685800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>
            <a:extLst>
              <a:ext uri="{FF2B5EF4-FFF2-40B4-BE49-F238E27FC236}">
                <a16:creationId xmlns:a16="http://schemas.microsoft.com/office/drawing/2014/main" id="{BCCE068A-FE9A-4D89-922C-5451D1E1D5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579" y="5197975"/>
            <a:ext cx="3043619" cy="1484234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621C5D89-9BB1-458B-BD57-F3A7676D16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0001" y="175791"/>
            <a:ext cx="1935020" cy="3323188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756A77CA-F912-4746-B8A3-0923E62ADE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0579" y="3825747"/>
            <a:ext cx="3037028" cy="1231606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AAB1C340-0975-4A9C-8355-35E5BB13DB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6861" y="606491"/>
            <a:ext cx="7637287" cy="5746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870238"/>
      </p:ext>
    </p:extLst>
  </p:cSld>
  <p:clrMapOvr>
    <a:masterClrMapping/>
  </p:clrMapOvr>
</p:sld>
</file>

<file path=ppt/theme/theme1.xml><?xml version="1.0" encoding="utf-8"?>
<a:theme xmlns:a="http://schemas.openxmlformats.org/drawingml/2006/main" name="LinesVTI">
  <a:themeElements>
    <a:clrScheme name="AnalogousFromDarkSeedLeftStep">
      <a:dk1>
        <a:srgbClr val="000000"/>
      </a:dk1>
      <a:lt1>
        <a:srgbClr val="FFFFFF"/>
      </a:lt1>
      <a:dk2>
        <a:srgbClr val="1B2B30"/>
      </a:dk2>
      <a:lt2>
        <a:srgbClr val="F0F3F0"/>
      </a:lt2>
      <a:accent1>
        <a:srgbClr val="D040CA"/>
      </a:accent1>
      <a:accent2>
        <a:srgbClr val="882EBE"/>
      </a:accent2>
      <a:accent3>
        <a:srgbClr val="5E40D0"/>
      </a:accent3>
      <a:accent4>
        <a:srgbClr val="324FBF"/>
      </a:accent4>
      <a:accent5>
        <a:srgbClr val="409AD0"/>
      </a:accent5>
      <a:accent6>
        <a:srgbClr val="2EBEB8"/>
      </a:accent6>
      <a:hlink>
        <a:srgbClr val="3F7ABF"/>
      </a:hlink>
      <a:folHlink>
        <a:srgbClr val="7F7F7F"/>
      </a:folHlink>
    </a:clrScheme>
    <a:fontScheme name="NH Grotesk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inesVTI" id="{6E3869FE-86F4-49DA-A8B9-3320C89167F7}" vid="{3A76BC48-4881-4AE8-821D-8B9CC9A080F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4295</TotalTime>
  <Words>3485</Words>
  <Application>Microsoft Office PowerPoint</Application>
  <PresentationFormat>Widescreen</PresentationFormat>
  <Paragraphs>539</Paragraphs>
  <Slides>52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7" baseType="lpstr">
      <vt:lpstr>Arial</vt:lpstr>
      <vt:lpstr>Courier New</vt:lpstr>
      <vt:lpstr>Neue Haas Grotesk Text Pro</vt:lpstr>
      <vt:lpstr>Wingdings 2</vt:lpstr>
      <vt:lpstr>LinesVTI</vt:lpstr>
      <vt:lpstr>Final Project  Advanced SAS - Metro College of Technology July,2021</vt:lpstr>
      <vt:lpstr>Introduction</vt:lpstr>
      <vt:lpstr>Data set(original)</vt:lpstr>
      <vt:lpstr>PowerPoint Presentation</vt:lpstr>
      <vt:lpstr>Data set(segmented)</vt:lpstr>
      <vt:lpstr>PowerPoint Presentation</vt:lpstr>
      <vt:lpstr>EDA</vt:lpstr>
      <vt:lpstr>D a t e s</vt:lpstr>
      <vt:lpstr>PowerPoint Presentation</vt:lpstr>
      <vt:lpstr>ACT VS DEACT</vt:lpstr>
      <vt:lpstr>/*UNIVARIATE ANALYSIS*/ %CATEGORICAL(SEG,DeactReason); %CATEGORICAL(SEG,GoodCredit); %CATEGORICAL(SEG,RatePlan); %CATEGORICAL(SEG,DealerType); %CATEGORICAL(SEG,Province); </vt:lpstr>
      <vt:lpstr>Dropping observations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/*UNIVARIATE ANALYSIS*/  %NUMERICAL(SEG,Age); %NUMERICAL(SEG,Sales); %NUMERICAL(SEG,Tenure); </vt:lpstr>
      <vt:lpstr>PowerPoint Presentation</vt:lpstr>
      <vt:lpstr>PowerPoint Presentation</vt:lpstr>
      <vt:lpstr>PowerPoint Presentation</vt:lpstr>
      <vt:lpstr>PowerPoint Presentation</vt:lpstr>
      <vt:lpstr>/*BIVARIATE ANALYSIS*/ /*CATEGORICAL VS CATEGORICAL*/   %BIVAR_CAT_CAT(SEG,ACTIVE,PROVINCE); %BIVAR_CAT_CAT(SEG,ACTIVE,AGE_SEG); %BIVAR_CAT_CAT(SEG,ACTIVE,TENURE_SEG);  </vt:lpstr>
      <vt:lpstr>PowerPoint Presentation</vt:lpstr>
      <vt:lpstr>PowerPoint Presentation</vt:lpstr>
      <vt:lpstr>PowerPoint Presentation</vt:lpstr>
      <vt:lpstr>PowerPoint Presentation</vt:lpstr>
      <vt:lpstr>/*BIVARIATE ANALYSIS*/ /*CATEGORICAL VS CONTINUOUS*/  %BIVAR_CAT_CONTI(SEG,ACTIVE,SALES);  %BIVAR_CAT_CONTI(SEG,ACTIVE,AGE);  </vt:lpstr>
      <vt:lpstr>PowerPoint Presentation</vt:lpstr>
      <vt:lpstr>PowerPoint Presentation</vt:lpstr>
      <vt:lpstr>PowerPoint Presentation</vt:lpstr>
      <vt:lpstr>/*BIVARIATE ANALYSIS*/ /*CATEGORICAL VS CATEGORICAL*/   %BIVAR_CAT_CAT(SEG,ACTIVE,PROVINCE); %BIVAR_CAT_CAT(SEG,ACTIVE,AGE_SEG); %BIVAR_CAT_CAT(SEG,ACTIVE,TENURE_SEG);  </vt:lpstr>
      <vt:lpstr>PowerPoint Presentation</vt:lpstr>
      <vt:lpstr>PowerPoint Presentation</vt:lpstr>
      <vt:lpstr>PowerPoint Presentation</vt:lpstr>
      <vt:lpstr>/*BIVARIATE ANALYSIS*/ /*CATEGORICAL VS CONTINUOUS*/  %BIVAR_CAT_CONTI(SEG,ACTIVE,SALES);  %BIVAR_CAT_CONTI(SEG,GOODCREDIT, SALES);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Conclusions</vt:lpstr>
      <vt:lpstr>Recommendations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Ana Freitas</dc:creator>
  <cp:lastModifiedBy>Ana Freitas</cp:lastModifiedBy>
  <cp:revision>118</cp:revision>
  <dcterms:created xsi:type="dcterms:W3CDTF">2021-07-19T20:27:31Z</dcterms:created>
  <dcterms:modified xsi:type="dcterms:W3CDTF">2021-07-22T20:02:36Z</dcterms:modified>
</cp:coreProperties>
</file>